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875" r:id="rId2"/>
    <p:sldId id="2134807592" r:id="rId3"/>
    <p:sldId id="2134807596" r:id="rId4"/>
    <p:sldId id="2134807602" r:id="rId5"/>
    <p:sldId id="3870" r:id="rId6"/>
    <p:sldId id="2134807603" r:id="rId7"/>
    <p:sldId id="3873" r:id="rId8"/>
    <p:sldId id="3874" r:id="rId9"/>
    <p:sldId id="2134807595" r:id="rId10"/>
    <p:sldId id="2134807599" r:id="rId11"/>
    <p:sldId id="2134807597" r:id="rId12"/>
    <p:sldId id="2134807600" r:id="rId13"/>
    <p:sldId id="2134807601" r:id="rId14"/>
    <p:sldId id="2134807590" r:id="rId15"/>
    <p:sldId id="2134807593" r:id="rId16"/>
    <p:sldId id="2134807598" r:id="rId17"/>
    <p:sldId id="3872" r:id="rId18"/>
    <p:sldId id="3871" r:id="rId19"/>
    <p:sldId id="2134807591" r:id="rId20"/>
    <p:sldId id="3867" r:id="rId21"/>
    <p:sldId id="21348075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A7AC0-4BC1-4CF0-8FDC-3C0DD1042450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F5C67-34D0-41C8-9A1B-0C8BBF934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72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1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C7DB-B762-8B7D-78C6-AD1DB8C56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F6751-ED8E-BBD1-29F1-84AF4B058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F9DE-86A0-668E-96DA-48883E70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75687-5C43-7177-0E85-DCDA89DF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E011-82A0-F70C-74A2-8F4A56D8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0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4616E-49C1-1775-E5BF-613A8116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F5309-F581-A4F9-8006-58CA7473A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B0E64-34DD-D3AE-839A-1776B909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DACF7-2CB0-0B1D-C973-13096FEC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341A9-6072-427F-913D-F4B43F5E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079617-A1E9-C447-0141-3C44C9683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334CD-63BC-29B3-CECF-4381D88DB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789E3-450D-F37F-0BEB-1CDDD15B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F1360-3AA9-DAFF-2CDB-962A4827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FF235-EBF2-1693-9D70-9060F865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88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FE43F9-A371-4B00-895C-47CD9C915D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4" y="240260"/>
            <a:ext cx="908036" cy="72114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4834AD-8054-4EC2-94D0-4E9B16B649B0}"/>
              </a:ext>
            </a:extLst>
          </p:cNvPr>
          <p:cNvSpPr/>
          <p:nvPr userDrawn="1"/>
        </p:nvSpPr>
        <p:spPr>
          <a:xfrm>
            <a:off x="1180654" y="247092"/>
            <a:ext cx="45719" cy="648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926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4D79D6-213D-4C6D-B784-7F51ABEAC2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6468" y="425277"/>
            <a:ext cx="8745039" cy="3598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rgbClr val="4AD2F5"/>
                </a:solidFill>
                <a:latin typeface="+mn-lt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4E14AC4-F27F-4380-8A32-32419ADC72F7}"/>
              </a:ext>
            </a:extLst>
          </p:cNvPr>
          <p:cNvSpPr txBox="1">
            <a:spLocks/>
          </p:cNvSpPr>
          <p:nvPr userDrawn="1"/>
        </p:nvSpPr>
        <p:spPr>
          <a:xfrm>
            <a:off x="10298896" y="139151"/>
            <a:ext cx="1616826" cy="174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5818E1-D27A-41E8-8DF6-C5A1050AF6F5}" type="slidenum">
              <a:rPr lang="en-AU" sz="1474" smtClean="0"/>
              <a:pPr/>
              <a:t>‹#›</a:t>
            </a:fld>
            <a:endParaRPr lang="en-AU" sz="1474" dirty="0"/>
          </a:p>
        </p:txBody>
      </p:sp>
    </p:spTree>
    <p:extLst>
      <p:ext uri="{BB962C8B-B14F-4D97-AF65-F5344CB8AC3E}">
        <p14:creationId xmlns:p14="http://schemas.microsoft.com/office/powerpoint/2010/main" val="148375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1970-EBA5-6037-9B6D-B5265A79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80AA8-0CE9-1AF7-BA7B-F8E28C55D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21337-7089-4E6F-B4A9-299855A1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6CE70-3695-0C3F-1DD7-D3359711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D612A-8CC0-B2F7-A6A6-0F7635F1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5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D452-DD50-D00D-0CC8-59DF78ADE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650A-2D62-5047-BFA9-EA817759D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2AFC9-1C1B-54BF-4749-06EE5C32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CCA68-FFD7-6737-7EC9-8633F303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86972-95F9-8281-9BA6-59E8D9AB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8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612A-A430-A53A-285A-FEC2C7D1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485E4-C95B-09BE-39AD-47366E1CB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AA702-A600-96DF-D904-0EED5745D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3F53D-FA22-721C-1748-2824427E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65A25-4F6B-E478-CBEE-2F7301AD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8A151-664D-D9C7-C363-B5C345C7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4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A4BE7-57DF-D990-8893-33552BC9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BFCD9-7E7B-AD19-CEF1-2C59F5B8E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B327B-5CEF-1792-CE0E-480E26289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0A777-BAB6-5B41-A003-CBCA0A687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C4172-48AE-B4CA-4214-E2DE1A9EF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6CB99B-9878-15DB-681B-F1E2A0489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7575B0-AFBA-20B6-1B43-5F4E1835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0E9FD-A12F-37B1-E4B5-99081670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4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25AA-6922-C395-7592-2239C488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AC20D-0B8B-F6CB-8564-D816796B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120B8-E671-A473-7406-8CCACB31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5AD07-58EF-CF8F-89CF-3AF5B07E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3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C25C6E-49A2-FE2C-CDBC-724BB9C32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17C45-D740-06BC-3BAF-FFFC8C08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62A75-65C8-CE66-73EA-B3D4B00B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31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C0E6-3F80-1680-2765-2F253002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D4906-1CF9-D1A8-77C5-DEDBC251C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ECB1-55A4-34F9-95A3-9D6B11F83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43C03-2E22-795F-3901-D90BFF03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2CDAE-F0AC-290F-0F8D-5FE80188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F28AD-83AA-F872-22A7-40C85161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7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AF22-980E-A82C-F9FB-7664A594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82F156-DCCC-8238-556B-5D64C83C2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92B0F-658B-6EAF-8319-E4B288B31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2A839-16C2-25DA-A9D6-FB49A60B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8C693-6560-4DB1-2EE6-FED0977D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EF24C-CFDA-4520-BAA4-667E0F27D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73091D-C215-1870-FFD8-4F805B7B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043DE-82D5-F825-55A4-7CFF03BF7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968C4-2E9E-9142-9930-3F2DE3675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09AB6-EC82-4BA0-975D-F72F7F14977E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FFE8B-5E26-5F66-C22B-085D99509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5BD6A-09B4-4C8C-22F2-7AC610155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2E66D-0047-4966-B912-56C3CADF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7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66" y="-29753"/>
            <a:ext cx="12226333" cy="691750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"/>
          <p:cNvSpPr txBox="1"/>
          <p:nvPr/>
        </p:nvSpPr>
        <p:spPr>
          <a:xfrm>
            <a:off x="6083974" y="1209009"/>
            <a:ext cx="5951795" cy="13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400" b="1" dirty="0" err="1">
                <a:solidFill>
                  <a:schemeClr val="bg1"/>
                </a:solidFill>
              </a:rPr>
              <a:t>Otomasi</a:t>
            </a:r>
            <a:r>
              <a:rPr lang="en-US" sz="5400" b="1" dirty="0">
                <a:solidFill>
                  <a:schemeClr val="bg1"/>
                </a:solidFill>
              </a:rPr>
              <a:t> Proses</a:t>
            </a:r>
            <a:endParaRPr lang="en-US" sz="5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"/>
          <p:cNvSpPr txBox="1"/>
          <p:nvPr/>
        </p:nvSpPr>
        <p:spPr>
          <a:xfrm>
            <a:off x="6104698" y="2374581"/>
            <a:ext cx="3361075" cy="3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"/>
          <p:cNvSpPr txBox="1"/>
          <p:nvPr/>
        </p:nvSpPr>
        <p:spPr>
          <a:xfrm>
            <a:off x="1271441" y="6472924"/>
            <a:ext cx="9666514" cy="3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PT Mitra Transaksi Indonesia. All rights reserved. This document/proposal or any portion  is confidential, thereof may not be reproduced or used in any manner whatsoever without the express written permission of PT Mitra Transaksi Indonesia.</a:t>
            </a:r>
            <a:endParaRPr/>
          </a:p>
        </p:txBody>
      </p:sp>
      <p:pic>
        <p:nvPicPr>
          <p:cNvPr id="318" name="Google Shape;31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9404" y="695921"/>
            <a:ext cx="2793930" cy="220967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"/>
          <p:cNvSpPr/>
          <p:nvPr/>
        </p:nvSpPr>
        <p:spPr>
          <a:xfrm>
            <a:off x="6219929" y="2180490"/>
            <a:ext cx="2903973" cy="4571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" name="Google Shape;315;p1">
            <a:extLst>
              <a:ext uri="{FF2B5EF4-FFF2-40B4-BE49-F238E27FC236}">
                <a16:creationId xmlns:a16="http://schemas.microsoft.com/office/drawing/2014/main" id="{15064A27-5B4F-6E26-8269-0E73FD54EF6F}"/>
              </a:ext>
            </a:extLst>
          </p:cNvPr>
          <p:cNvSpPr txBox="1"/>
          <p:nvPr/>
        </p:nvSpPr>
        <p:spPr>
          <a:xfrm>
            <a:off x="1876291" y="3831055"/>
            <a:ext cx="8439417" cy="55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</a:rPr>
              <a:t>Payment </a:t>
            </a:r>
            <a:r>
              <a:rPr lang="en-US" sz="3200" b="1" dirty="0">
                <a:solidFill>
                  <a:schemeClr val="lt1"/>
                </a:solidFill>
              </a:rPr>
              <a:t>&amp; Settlement</a:t>
            </a:r>
            <a:endParaRPr 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</a:t>
            </a:r>
            <a:r>
              <a:rPr lang="en-US" dirty="0" err="1"/>
              <a:t>Rekon</a:t>
            </a:r>
            <a:r>
              <a:rPr lang="en-US" dirty="0"/>
              <a:t> EDC (Bank </a:t>
            </a:r>
            <a:r>
              <a:rPr lang="en-US" dirty="0" err="1"/>
              <a:t>Mandiri</a:t>
            </a:r>
            <a:r>
              <a:rPr lang="en-US" dirty="0"/>
              <a:t> 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8EC798-C574-E3EF-DE0B-92BB1B2D1601}"/>
              </a:ext>
            </a:extLst>
          </p:cNvPr>
          <p:cNvSpPr/>
          <p:nvPr/>
        </p:nvSpPr>
        <p:spPr>
          <a:xfrm>
            <a:off x="2362196" y="3217591"/>
            <a:ext cx="2399709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Data SLA </a:t>
            </a:r>
            <a:r>
              <a:rPr lang="en-US" sz="1400" dirty="0" err="1">
                <a:solidFill>
                  <a:prstClr val="black"/>
                </a:solidFill>
              </a:rPr>
              <a:t>Berdasarkan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Pengerjaan</a:t>
            </a:r>
            <a:endParaRPr lang="en-US" sz="1400" dirty="0">
              <a:solidFill>
                <a:prstClr val="black"/>
              </a:solidFill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</a:t>
            </a:r>
            <a:r>
              <a:rPr lang="en-US" sz="1400" dirty="0" err="1">
                <a:solidFill>
                  <a:prstClr val="black"/>
                </a:solidFill>
              </a:rPr>
              <a:t>Muwsa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08E59-50A6-074F-66AC-8CD5D5D5A99E}"/>
              </a:ext>
            </a:extLst>
          </p:cNvPr>
          <p:cNvSpPr/>
          <p:nvPr/>
        </p:nvSpPr>
        <p:spPr>
          <a:xfrm>
            <a:off x="2466116" y="4458689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Crosscheck Data Miss SLA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Emir)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5BEF47-618B-296B-CCF7-8DB2DFC128B2}"/>
              </a:ext>
            </a:extLst>
          </p:cNvPr>
          <p:cNvSpPr/>
          <p:nvPr/>
        </p:nvSpPr>
        <p:spPr>
          <a:xfrm>
            <a:off x="5715098" y="4449164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Compile Data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</a:t>
            </a:r>
            <a:r>
              <a:rPr lang="en-US" sz="1400" dirty="0" err="1">
                <a:solidFill>
                  <a:prstClr val="black"/>
                </a:solidFill>
              </a:rPr>
              <a:t>Mba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Fifin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76791D8-8E32-2295-4C4B-B2CFEF697CE9}"/>
              </a:ext>
            </a:extLst>
          </p:cNvPr>
          <p:cNvSpPr txBox="1"/>
          <p:nvPr/>
        </p:nvSpPr>
        <p:spPr>
          <a:xfrm>
            <a:off x="7923675" y="4680182"/>
            <a:ext cx="1023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Send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32EA7-78C8-AEB7-24A2-B2E7D0A4C398}"/>
              </a:ext>
            </a:extLst>
          </p:cNvPr>
          <p:cNvSpPr txBox="1"/>
          <p:nvPr/>
        </p:nvSpPr>
        <p:spPr>
          <a:xfrm>
            <a:off x="109324" y="6420171"/>
            <a:ext cx="239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 : To Be Confirm User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DC35C2D-259A-BEEA-B2E0-A0E6CC4C6E5F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3562050" y="2544954"/>
            <a:ext cx="1" cy="672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6ABE1BB-0BC7-8A1F-3CF1-09F27E69DF4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3562051" y="3912916"/>
            <a:ext cx="1" cy="545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D055527-9CA9-3DEC-66EA-8B1DE976907A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4657987" y="4906364"/>
            <a:ext cx="1057111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5C6D1-F288-8370-2711-E29BFA25001B}"/>
              </a:ext>
            </a:extLst>
          </p:cNvPr>
          <p:cNvCxnSpPr>
            <a:cxnSpLocks/>
            <a:stCxn id="17" idx="3"/>
            <a:endCxn id="53" idx="1"/>
          </p:cNvCxnSpPr>
          <p:nvPr/>
        </p:nvCxnSpPr>
        <p:spPr>
          <a:xfrm>
            <a:off x="7906969" y="4906364"/>
            <a:ext cx="10571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2106210-2655-5437-D3A1-167F75956DC9}"/>
              </a:ext>
            </a:extLst>
          </p:cNvPr>
          <p:cNvSpPr/>
          <p:nvPr/>
        </p:nvSpPr>
        <p:spPr>
          <a:xfrm>
            <a:off x="8964077" y="4449164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Bank </a:t>
            </a:r>
            <a:r>
              <a:rPr lang="en-US" sz="1400" dirty="0" err="1">
                <a:solidFill>
                  <a:prstClr val="black"/>
                </a:solidFill>
              </a:rPr>
              <a:t>Mandri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5AB3C2-9143-2870-B592-9B519C10F22A}"/>
              </a:ext>
            </a:extLst>
          </p:cNvPr>
          <p:cNvSpPr/>
          <p:nvPr/>
        </p:nvSpPr>
        <p:spPr>
          <a:xfrm>
            <a:off x="2362196" y="1532589"/>
            <a:ext cx="2399708" cy="10123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Data </a:t>
            </a:r>
            <a:r>
              <a:rPr lang="en-US" sz="1400" dirty="0" err="1">
                <a:solidFill>
                  <a:prstClr val="black"/>
                </a:solidFill>
              </a:rPr>
              <a:t>Populasi</a:t>
            </a:r>
            <a:r>
              <a:rPr lang="en-US" sz="1400" dirty="0">
                <a:solidFill>
                  <a:prstClr val="black"/>
                </a:solidFill>
              </a:rPr>
              <a:t> Single &amp; Sharing Bank </a:t>
            </a:r>
            <a:r>
              <a:rPr lang="en-US" sz="1400" dirty="0" err="1">
                <a:solidFill>
                  <a:prstClr val="black"/>
                </a:solidFill>
              </a:rPr>
              <a:t>Mandiri</a:t>
            </a:r>
            <a:endParaRPr lang="en-US" sz="1400" dirty="0">
              <a:solidFill>
                <a:prstClr val="black"/>
              </a:solidFill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</a:t>
            </a:r>
            <a:r>
              <a:rPr lang="en-US" sz="1400" dirty="0" err="1">
                <a:solidFill>
                  <a:prstClr val="black"/>
                </a:solidFill>
              </a:rPr>
              <a:t>Ikhsan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314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</a:t>
            </a:r>
            <a:r>
              <a:rPr lang="en-US" dirty="0" err="1"/>
              <a:t>Rekon</a:t>
            </a:r>
            <a:r>
              <a:rPr lang="en-US" dirty="0"/>
              <a:t> EDC (Bank BNI)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4CF120-10F6-7CE1-A179-5C23DAA0BD47}"/>
              </a:ext>
            </a:extLst>
          </p:cNvPr>
          <p:cNvSpPr/>
          <p:nvPr/>
        </p:nvSpPr>
        <p:spPr>
          <a:xfrm>
            <a:off x="2801206" y="1242344"/>
            <a:ext cx="2399708" cy="10123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Data </a:t>
            </a:r>
            <a:r>
              <a:rPr lang="en-US" sz="1400" dirty="0" err="1">
                <a:solidFill>
                  <a:prstClr val="black"/>
                </a:solidFill>
              </a:rPr>
              <a:t>Populasi</a:t>
            </a:r>
            <a:r>
              <a:rPr lang="en-US" sz="1400" dirty="0">
                <a:solidFill>
                  <a:prstClr val="black"/>
                </a:solidFill>
              </a:rPr>
              <a:t> Single &amp; Sharing Bank BNI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</a:t>
            </a:r>
            <a:r>
              <a:rPr lang="en-US" sz="1400" dirty="0" err="1">
                <a:solidFill>
                  <a:prstClr val="black"/>
                </a:solidFill>
              </a:rPr>
              <a:t>Ikhsan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8EC798-C574-E3EF-DE0B-92BB1B2D1601}"/>
              </a:ext>
            </a:extLst>
          </p:cNvPr>
          <p:cNvSpPr/>
          <p:nvPr/>
        </p:nvSpPr>
        <p:spPr>
          <a:xfrm>
            <a:off x="1309178" y="2835382"/>
            <a:ext cx="2399709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Data SLA </a:t>
            </a:r>
            <a:r>
              <a:rPr lang="en-US" sz="1400" dirty="0" err="1">
                <a:solidFill>
                  <a:prstClr val="black"/>
                </a:solidFill>
              </a:rPr>
              <a:t>Berdasarkan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Pengerjaan</a:t>
            </a:r>
            <a:endParaRPr lang="en-US" sz="1400" dirty="0">
              <a:solidFill>
                <a:prstClr val="black"/>
              </a:solidFill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</a:t>
            </a:r>
            <a:r>
              <a:rPr lang="en-US" sz="1400" dirty="0" err="1">
                <a:solidFill>
                  <a:prstClr val="black"/>
                </a:solidFill>
              </a:rPr>
              <a:t>Muwsa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08E59-50A6-074F-66AC-8CD5D5D5A99E}"/>
              </a:ext>
            </a:extLst>
          </p:cNvPr>
          <p:cNvSpPr/>
          <p:nvPr/>
        </p:nvSpPr>
        <p:spPr>
          <a:xfrm>
            <a:off x="3009041" y="4087214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Crosscheck Data Miss SLA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Emir)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5BEF47-618B-296B-CCF7-8DB2DFC128B2}"/>
              </a:ext>
            </a:extLst>
          </p:cNvPr>
          <p:cNvSpPr/>
          <p:nvPr/>
        </p:nvSpPr>
        <p:spPr>
          <a:xfrm>
            <a:off x="6258023" y="4077689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Compile Data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</a:t>
            </a:r>
            <a:r>
              <a:rPr lang="en-US" sz="1400" dirty="0" err="1">
                <a:solidFill>
                  <a:prstClr val="black"/>
                </a:solidFill>
              </a:rPr>
              <a:t>Mba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Fifin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76791D8-8E32-2295-4C4B-B2CFEF697CE9}"/>
              </a:ext>
            </a:extLst>
          </p:cNvPr>
          <p:cNvSpPr txBox="1"/>
          <p:nvPr/>
        </p:nvSpPr>
        <p:spPr>
          <a:xfrm>
            <a:off x="8466600" y="4308707"/>
            <a:ext cx="1023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Send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32EA7-78C8-AEB7-24A2-B2E7D0A4C398}"/>
              </a:ext>
            </a:extLst>
          </p:cNvPr>
          <p:cNvSpPr txBox="1"/>
          <p:nvPr/>
        </p:nvSpPr>
        <p:spPr>
          <a:xfrm>
            <a:off x="109324" y="6420171"/>
            <a:ext cx="239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 : To Be Confirm User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F43785-EB31-1DCD-3890-3104AB8912B4}"/>
              </a:ext>
            </a:extLst>
          </p:cNvPr>
          <p:cNvSpPr/>
          <p:nvPr/>
        </p:nvSpPr>
        <p:spPr>
          <a:xfrm>
            <a:off x="4529612" y="2832983"/>
            <a:ext cx="2399709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WO Digital / Bukti </a:t>
            </a:r>
            <a:r>
              <a:rPr lang="en-US" sz="1400" dirty="0" err="1">
                <a:solidFill>
                  <a:prstClr val="black"/>
                </a:solidFill>
              </a:rPr>
              <a:t>Pengerjaan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Teknisi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ke</a:t>
            </a:r>
            <a:r>
              <a:rPr lang="en-US" sz="1400" dirty="0">
                <a:solidFill>
                  <a:prstClr val="black"/>
                </a:solidFill>
              </a:rPr>
              <a:t> Lokasi Merchant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</a:t>
            </a:r>
            <a:r>
              <a:rPr lang="en-US" sz="1400" dirty="0" err="1">
                <a:solidFill>
                  <a:prstClr val="black"/>
                </a:solidFill>
              </a:rPr>
              <a:t>Muwsa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E93D4CD-43C6-9616-5BF9-EDB208C75B50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rot="5400000">
            <a:off x="2964711" y="1799032"/>
            <a:ext cx="580673" cy="14920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7E41B21-31D4-36E4-39D4-14211C677C75}"/>
              </a:ext>
            </a:extLst>
          </p:cNvPr>
          <p:cNvCxnSpPr>
            <a:cxnSpLocks/>
            <a:stCxn id="3" idx="2"/>
            <a:endCxn id="25" idx="0"/>
          </p:cNvCxnSpPr>
          <p:nvPr/>
        </p:nvCxnSpPr>
        <p:spPr>
          <a:xfrm rot="16200000" flipH="1">
            <a:off x="4576126" y="1679642"/>
            <a:ext cx="578274" cy="17284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D055527-9CA9-3DEC-66EA-8B1DE976907A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5200912" y="4534889"/>
            <a:ext cx="1057111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5C6D1-F288-8370-2711-E29BFA25001B}"/>
              </a:ext>
            </a:extLst>
          </p:cNvPr>
          <p:cNvCxnSpPr>
            <a:cxnSpLocks/>
            <a:stCxn id="17" idx="3"/>
            <a:endCxn id="53" idx="1"/>
          </p:cNvCxnSpPr>
          <p:nvPr/>
        </p:nvCxnSpPr>
        <p:spPr>
          <a:xfrm>
            <a:off x="8449894" y="4534889"/>
            <a:ext cx="10571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2106210-2655-5437-D3A1-167F75956DC9}"/>
              </a:ext>
            </a:extLst>
          </p:cNvPr>
          <p:cNvSpPr/>
          <p:nvPr/>
        </p:nvSpPr>
        <p:spPr>
          <a:xfrm>
            <a:off x="9507002" y="4077689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Bank BNI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818B90C-1A7E-EB61-6AB3-D216FB48249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16200000" flipH="1">
            <a:off x="3028752" y="3010988"/>
            <a:ext cx="556507" cy="15959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439E17E-2677-C73B-DF7B-FA3F2172BD64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rot="5400000">
            <a:off x="4637769" y="2995516"/>
            <a:ext cx="558906" cy="162449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116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</a:t>
            </a:r>
            <a:r>
              <a:rPr lang="en-US" dirty="0" err="1"/>
              <a:t>Rekon</a:t>
            </a:r>
            <a:r>
              <a:rPr lang="en-US" dirty="0"/>
              <a:t> EDC (Bank BRI)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8EC798-C574-E3EF-DE0B-92BB1B2D1601}"/>
              </a:ext>
            </a:extLst>
          </p:cNvPr>
          <p:cNvSpPr/>
          <p:nvPr/>
        </p:nvSpPr>
        <p:spPr>
          <a:xfrm>
            <a:off x="2696428" y="2748282"/>
            <a:ext cx="2399709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Data SLA </a:t>
            </a:r>
            <a:r>
              <a:rPr lang="en-US" sz="1400" dirty="0" err="1">
                <a:solidFill>
                  <a:prstClr val="black"/>
                </a:solidFill>
              </a:rPr>
              <a:t>Berdasarkan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Pengerjaan</a:t>
            </a:r>
            <a:endParaRPr lang="en-US" sz="1400" dirty="0">
              <a:solidFill>
                <a:prstClr val="black"/>
              </a:solidFill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</a:t>
            </a:r>
            <a:r>
              <a:rPr lang="en-US" sz="1400" dirty="0" err="1">
                <a:solidFill>
                  <a:prstClr val="black"/>
                </a:solidFill>
              </a:rPr>
              <a:t>Muwsa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08E59-50A6-074F-66AC-8CD5D5D5A99E}"/>
              </a:ext>
            </a:extLst>
          </p:cNvPr>
          <p:cNvSpPr/>
          <p:nvPr/>
        </p:nvSpPr>
        <p:spPr>
          <a:xfrm>
            <a:off x="2801202" y="5080232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prstClr val="black"/>
                </a:solidFill>
              </a:rPr>
              <a:t>Transaksi</a:t>
            </a:r>
            <a:r>
              <a:rPr lang="en-US" sz="1400" dirty="0">
                <a:solidFill>
                  <a:prstClr val="black"/>
                </a:solidFill>
              </a:rPr>
              <a:t> QR Link Aja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</a:t>
            </a:r>
            <a:r>
              <a:rPr lang="en-US" sz="1400" dirty="0" err="1">
                <a:solidFill>
                  <a:prstClr val="black"/>
                </a:solidFill>
              </a:rPr>
              <a:t>Mba</a:t>
            </a:r>
            <a:r>
              <a:rPr lang="en-US" sz="1400" dirty="0">
                <a:solidFill>
                  <a:prstClr val="black"/>
                </a:solidFill>
              </a:rPr>
              <a:t> Sufi)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5BEF47-618B-296B-CCF7-8DB2DFC128B2}"/>
              </a:ext>
            </a:extLst>
          </p:cNvPr>
          <p:cNvSpPr/>
          <p:nvPr/>
        </p:nvSpPr>
        <p:spPr>
          <a:xfrm>
            <a:off x="6050184" y="5070707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Compile Data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</a:t>
            </a:r>
            <a:r>
              <a:rPr lang="en-US" sz="1400" dirty="0" err="1">
                <a:solidFill>
                  <a:prstClr val="black"/>
                </a:solidFill>
              </a:rPr>
              <a:t>Mba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Fifin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76791D8-8E32-2295-4C4B-B2CFEF697CE9}"/>
              </a:ext>
            </a:extLst>
          </p:cNvPr>
          <p:cNvSpPr txBox="1"/>
          <p:nvPr/>
        </p:nvSpPr>
        <p:spPr>
          <a:xfrm>
            <a:off x="8258761" y="5281686"/>
            <a:ext cx="1023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Send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32EA7-78C8-AEB7-24A2-B2E7D0A4C398}"/>
              </a:ext>
            </a:extLst>
          </p:cNvPr>
          <p:cNvSpPr txBox="1"/>
          <p:nvPr/>
        </p:nvSpPr>
        <p:spPr>
          <a:xfrm>
            <a:off x="109324" y="6420171"/>
            <a:ext cx="239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 : To Be Confirm User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7F6D13-1564-4620-E16D-AE483889B823}"/>
              </a:ext>
            </a:extLst>
          </p:cNvPr>
          <p:cNvSpPr/>
          <p:nvPr/>
        </p:nvSpPr>
        <p:spPr>
          <a:xfrm>
            <a:off x="2696427" y="3836849"/>
            <a:ext cx="2399709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Crosscheck Data Miss SLA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Emir)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D055527-9CA9-3DEC-66EA-8B1DE976907A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4993073" y="5527907"/>
            <a:ext cx="1057111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5C6D1-F288-8370-2711-E29BFA25001B}"/>
              </a:ext>
            </a:extLst>
          </p:cNvPr>
          <p:cNvCxnSpPr>
            <a:cxnSpLocks/>
            <a:stCxn id="17" idx="3"/>
            <a:endCxn id="53" idx="1"/>
          </p:cNvCxnSpPr>
          <p:nvPr/>
        </p:nvCxnSpPr>
        <p:spPr>
          <a:xfrm>
            <a:off x="8242055" y="5527907"/>
            <a:ext cx="10571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2106210-2655-5437-D3A1-167F75956DC9}"/>
              </a:ext>
            </a:extLst>
          </p:cNvPr>
          <p:cNvSpPr/>
          <p:nvPr/>
        </p:nvSpPr>
        <p:spPr>
          <a:xfrm>
            <a:off x="9299163" y="5070707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Bank BRI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DF24A9-EA85-E385-EF89-65F10EAB50C7}"/>
              </a:ext>
            </a:extLst>
          </p:cNvPr>
          <p:cNvSpPr/>
          <p:nvPr/>
        </p:nvSpPr>
        <p:spPr>
          <a:xfrm>
            <a:off x="2696428" y="1342675"/>
            <a:ext cx="2399708" cy="10123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Data </a:t>
            </a:r>
            <a:r>
              <a:rPr lang="en-US" sz="1400" dirty="0" err="1">
                <a:solidFill>
                  <a:prstClr val="black"/>
                </a:solidFill>
              </a:rPr>
              <a:t>Populasi</a:t>
            </a:r>
            <a:r>
              <a:rPr lang="en-US" sz="1400" dirty="0">
                <a:solidFill>
                  <a:prstClr val="black"/>
                </a:solidFill>
              </a:rPr>
              <a:t> Single &amp; Sharing Bank BRI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</a:t>
            </a:r>
            <a:r>
              <a:rPr lang="en-US" sz="1400" dirty="0" err="1">
                <a:solidFill>
                  <a:prstClr val="black"/>
                </a:solidFill>
              </a:rPr>
              <a:t>Ikhsan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1B0D10-5A3B-446A-5102-9FA0B75D1907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>
            <a:off x="3896282" y="2355040"/>
            <a:ext cx="1" cy="393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FBB0EE-8DB7-A3A6-8785-93D2668456C3}"/>
              </a:ext>
            </a:extLst>
          </p:cNvPr>
          <p:cNvCxnSpPr>
            <a:stCxn id="11" idx="2"/>
            <a:endCxn id="33" idx="0"/>
          </p:cNvCxnSpPr>
          <p:nvPr/>
        </p:nvCxnSpPr>
        <p:spPr>
          <a:xfrm flipH="1">
            <a:off x="3896282" y="3443607"/>
            <a:ext cx="1" cy="393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DEECFA-98B7-63EF-E18E-D5FEC502F3EA}"/>
              </a:ext>
            </a:extLst>
          </p:cNvPr>
          <p:cNvCxnSpPr>
            <a:stCxn id="33" idx="2"/>
            <a:endCxn id="12" idx="0"/>
          </p:cNvCxnSpPr>
          <p:nvPr/>
        </p:nvCxnSpPr>
        <p:spPr>
          <a:xfrm>
            <a:off x="3896282" y="4532174"/>
            <a:ext cx="856" cy="548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6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</a:t>
            </a:r>
            <a:r>
              <a:rPr lang="en-US" dirty="0" err="1"/>
              <a:t>Rekon</a:t>
            </a:r>
            <a:r>
              <a:rPr lang="en-US" dirty="0"/>
              <a:t> EDC (Bank BTN 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4CF120-10F6-7CE1-A179-5C23DAA0BD47}"/>
              </a:ext>
            </a:extLst>
          </p:cNvPr>
          <p:cNvSpPr/>
          <p:nvPr/>
        </p:nvSpPr>
        <p:spPr>
          <a:xfrm>
            <a:off x="1667468" y="2839439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Data </a:t>
            </a:r>
            <a:r>
              <a:rPr lang="en-US" sz="1400" dirty="0" err="1">
                <a:solidFill>
                  <a:prstClr val="black"/>
                </a:solidFill>
              </a:rPr>
              <a:t>Populasi</a:t>
            </a:r>
            <a:r>
              <a:rPr lang="en-US" sz="1400" dirty="0">
                <a:solidFill>
                  <a:prstClr val="black"/>
                </a:solidFill>
              </a:rPr>
              <a:t> Sharing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Bank BTN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</a:t>
            </a:r>
            <a:r>
              <a:rPr lang="en-US" sz="1400" dirty="0" err="1">
                <a:solidFill>
                  <a:prstClr val="black"/>
                </a:solidFill>
              </a:rPr>
              <a:t>Ikhsan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5BEF47-618B-296B-CCF7-8DB2DFC128B2}"/>
              </a:ext>
            </a:extLst>
          </p:cNvPr>
          <p:cNvSpPr/>
          <p:nvPr/>
        </p:nvSpPr>
        <p:spPr>
          <a:xfrm>
            <a:off x="4916447" y="2839439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Compile Data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</a:t>
            </a:r>
            <a:r>
              <a:rPr lang="en-US" sz="1400" dirty="0" err="1">
                <a:solidFill>
                  <a:prstClr val="black"/>
                </a:solidFill>
              </a:rPr>
              <a:t>Mba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Fifin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76791D8-8E32-2295-4C4B-B2CFEF697CE9}"/>
              </a:ext>
            </a:extLst>
          </p:cNvPr>
          <p:cNvSpPr txBox="1"/>
          <p:nvPr/>
        </p:nvSpPr>
        <p:spPr>
          <a:xfrm>
            <a:off x="7125024" y="3070457"/>
            <a:ext cx="1023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Send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32EA7-78C8-AEB7-24A2-B2E7D0A4C398}"/>
              </a:ext>
            </a:extLst>
          </p:cNvPr>
          <p:cNvSpPr txBox="1"/>
          <p:nvPr/>
        </p:nvSpPr>
        <p:spPr>
          <a:xfrm>
            <a:off x="109324" y="6420171"/>
            <a:ext cx="239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 : To Be Confirm User 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D055527-9CA9-3DEC-66EA-8B1DE976907A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3859339" y="3296639"/>
            <a:ext cx="10571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5C6D1-F288-8370-2711-E29BFA25001B}"/>
              </a:ext>
            </a:extLst>
          </p:cNvPr>
          <p:cNvCxnSpPr>
            <a:cxnSpLocks/>
            <a:stCxn id="17" idx="3"/>
            <a:endCxn id="53" idx="1"/>
          </p:cNvCxnSpPr>
          <p:nvPr/>
        </p:nvCxnSpPr>
        <p:spPr>
          <a:xfrm>
            <a:off x="7108318" y="3296639"/>
            <a:ext cx="10571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2106210-2655-5437-D3A1-167F75956DC9}"/>
              </a:ext>
            </a:extLst>
          </p:cNvPr>
          <p:cNvSpPr/>
          <p:nvPr/>
        </p:nvSpPr>
        <p:spPr>
          <a:xfrm>
            <a:off x="8165426" y="2839439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Bank BTN</a:t>
            </a:r>
          </a:p>
        </p:txBody>
      </p:sp>
    </p:spTree>
    <p:extLst>
      <p:ext uri="{BB962C8B-B14F-4D97-AF65-F5344CB8AC3E}">
        <p14:creationId xmlns:p14="http://schemas.microsoft.com/office/powerpoint/2010/main" val="339100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AB536-36F9-D94F-A304-A82327AB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166" y="-29753"/>
            <a:ext cx="12226333" cy="6917507"/>
          </a:xfrm>
          <a:prstGeom prst="rect">
            <a:avLst/>
          </a:prstGeom>
        </p:spPr>
      </p:pic>
      <p:sp>
        <p:nvSpPr>
          <p:cNvPr id="4" name="Subtitle 1">
            <a:extLst>
              <a:ext uri="{FF2B5EF4-FFF2-40B4-BE49-F238E27FC236}">
                <a16:creationId xmlns:a16="http://schemas.microsoft.com/office/drawing/2014/main" id="{5A56D41F-F678-634B-A675-09E639D085FC}"/>
              </a:ext>
            </a:extLst>
          </p:cNvPr>
          <p:cNvSpPr txBox="1">
            <a:spLocks/>
          </p:cNvSpPr>
          <p:nvPr/>
        </p:nvSpPr>
        <p:spPr>
          <a:xfrm>
            <a:off x="6074552" y="1222072"/>
            <a:ext cx="4129621" cy="657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5D72B950-3A31-754C-B249-11B33C9B1C4B}"/>
              </a:ext>
            </a:extLst>
          </p:cNvPr>
          <p:cNvSpPr txBox="1">
            <a:spLocks/>
          </p:cNvSpPr>
          <p:nvPr/>
        </p:nvSpPr>
        <p:spPr>
          <a:xfrm>
            <a:off x="6104698" y="2374581"/>
            <a:ext cx="3361075" cy="33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PT. Mitra Transaksi Indonesia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AB527B6-9B20-7943-86E1-E9135DE62017}"/>
              </a:ext>
            </a:extLst>
          </p:cNvPr>
          <p:cNvSpPr txBox="1">
            <a:spLocks/>
          </p:cNvSpPr>
          <p:nvPr/>
        </p:nvSpPr>
        <p:spPr>
          <a:xfrm>
            <a:off x="1271441" y="6472924"/>
            <a:ext cx="9666514" cy="3364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"/>
              </a:lnSpc>
              <a:spcBef>
                <a:spcPts val="0"/>
              </a:spcBef>
            </a:pP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Copyright © 2021 PT Mitra </a:t>
            </a:r>
            <a:r>
              <a:rPr lang="en-AU" sz="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Transaksi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Indonesia</a:t>
            </a:r>
            <a:r>
              <a:rPr lang="id-ID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All rights reserved. This document/proposal or any portion  is confidential, thereof may not be reproduced or used in any manner whatsoever</a:t>
            </a:r>
            <a:r>
              <a:rPr lang="id-ID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without the express written permission of PT Mitra Transaksi Indonesia.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7974F-08B2-FB4E-BAED-A5B0C18874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404" y="695921"/>
            <a:ext cx="2793930" cy="22096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26ED84-81B6-284E-8704-A9B398A24CE4}"/>
              </a:ext>
            </a:extLst>
          </p:cNvPr>
          <p:cNvSpPr/>
          <p:nvPr/>
        </p:nvSpPr>
        <p:spPr>
          <a:xfrm>
            <a:off x="6219930" y="2180490"/>
            <a:ext cx="2009670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2C7C9-7127-4D5D-99A9-BBF5081F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B597-FD0B-4020-A413-7E291C7F2D87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6978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Refund Manual </a:t>
            </a:r>
            <a:r>
              <a:rPr lang="en-US" dirty="0" err="1"/>
              <a:t>Secara</a:t>
            </a:r>
            <a:r>
              <a:rPr lang="en-US" dirty="0"/>
              <a:t> Bulk (Propose – </a:t>
            </a:r>
            <a:r>
              <a:rPr lang="en-US" dirty="0" err="1"/>
              <a:t>Fase</a:t>
            </a:r>
            <a:r>
              <a:rPr lang="en-US" dirty="0"/>
              <a:t> 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0A4209-6CBC-F653-A5EE-55CA2B2549D8}"/>
              </a:ext>
            </a:extLst>
          </p:cNvPr>
          <p:cNvSpPr/>
          <p:nvPr/>
        </p:nvSpPr>
        <p:spPr>
          <a:xfrm>
            <a:off x="151196" y="996369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239F41-6CA9-0D7B-8B68-BD73283813FC}"/>
              </a:ext>
            </a:extLst>
          </p:cNvPr>
          <p:cNvSpPr/>
          <p:nvPr/>
        </p:nvSpPr>
        <p:spPr>
          <a:xfrm>
            <a:off x="151196" y="996367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HiYokke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B032AA-5745-7662-4E26-0F604F6C1F3A}"/>
              </a:ext>
            </a:extLst>
          </p:cNvPr>
          <p:cNvSpPr/>
          <p:nvPr/>
        </p:nvSpPr>
        <p:spPr>
          <a:xfrm>
            <a:off x="258747" y="1684535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Complain Refund Merchant Dari </a:t>
            </a:r>
            <a:r>
              <a:rPr lang="en-US" sz="1100" dirty="0" err="1"/>
              <a:t>HiYYokke</a:t>
            </a:r>
            <a:r>
              <a:rPr lang="en-US" sz="1100" dirty="0"/>
              <a:t> By Case 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439A82-B4CB-4178-53D3-ADFCC34EF536}"/>
              </a:ext>
            </a:extLst>
          </p:cNvPr>
          <p:cNvSpPr/>
          <p:nvPr/>
        </p:nvSpPr>
        <p:spPr>
          <a:xfrm>
            <a:off x="1859130" y="986648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8582F-A57F-FDC0-BBB3-7893A1B65BA3}"/>
              </a:ext>
            </a:extLst>
          </p:cNvPr>
          <p:cNvSpPr/>
          <p:nvPr/>
        </p:nvSpPr>
        <p:spPr>
          <a:xfrm>
            <a:off x="1869676" y="996365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PnS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5D97F5-EF75-F0DE-B871-38ED7D701DBC}"/>
              </a:ext>
            </a:extLst>
          </p:cNvPr>
          <p:cNvSpPr/>
          <p:nvPr/>
        </p:nvSpPr>
        <p:spPr>
          <a:xfrm>
            <a:off x="1952582" y="1629526"/>
            <a:ext cx="1395825" cy="68149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file dan proses upload file </a:t>
            </a:r>
            <a:r>
              <a:rPr lang="en-US" sz="1100" dirty="0" err="1"/>
              <a:t>dr</a:t>
            </a:r>
            <a:r>
              <a:rPr lang="en-US" sz="1100" dirty="0"/>
              <a:t> screen VOC MAAS </a:t>
            </a:r>
            <a:r>
              <a:rPr lang="en-US" sz="1100" dirty="0" err="1"/>
              <a:t>ke</a:t>
            </a:r>
            <a:r>
              <a:rPr lang="en-US" sz="1100" dirty="0"/>
              <a:t> Engine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1F44E9-32FA-9CF7-B284-B451365987DA}"/>
              </a:ext>
            </a:extLst>
          </p:cNvPr>
          <p:cNvSpPr/>
          <p:nvPr/>
        </p:nvSpPr>
        <p:spPr>
          <a:xfrm>
            <a:off x="3588156" y="996367"/>
            <a:ext cx="5810730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73A11D-B74E-F2BD-6836-6202AF4D20DB}"/>
              </a:ext>
            </a:extLst>
          </p:cNvPr>
          <p:cNvSpPr/>
          <p:nvPr/>
        </p:nvSpPr>
        <p:spPr>
          <a:xfrm>
            <a:off x="3588156" y="996365"/>
            <a:ext cx="5810730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ENGINE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FBD297-FD23-53F6-9677-D8DB11C3313F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 flipV="1">
            <a:off x="1654572" y="1970276"/>
            <a:ext cx="2980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3F3DBA2-2CEF-87E5-65DF-1E499F790B7A}"/>
              </a:ext>
            </a:extLst>
          </p:cNvPr>
          <p:cNvSpPr/>
          <p:nvPr/>
        </p:nvSpPr>
        <p:spPr>
          <a:xfrm>
            <a:off x="3760802" y="1636555"/>
            <a:ext cx="1887524" cy="66744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Generate </a:t>
            </a:r>
            <a:r>
              <a:rPr lang="en-US" sz="1100" dirty="0" err="1"/>
              <a:t>ke</a:t>
            </a:r>
            <a:r>
              <a:rPr lang="en-US" sz="1100" dirty="0"/>
              <a:t> format template upload Screen Bulk Manual Posting)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2F6728-76D3-74E5-076D-7DD3AC05EDB9}"/>
              </a:ext>
            </a:extLst>
          </p:cNvPr>
          <p:cNvSpPr/>
          <p:nvPr/>
        </p:nvSpPr>
        <p:spPr>
          <a:xfrm>
            <a:off x="6003404" y="1636554"/>
            <a:ext cx="2426222" cy="66744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Lookup data by MID dan Approval Code untuk </a:t>
            </a:r>
            <a:r>
              <a:rPr lang="en-US" sz="1100" dirty="0" err="1"/>
              <a:t>mendapatakan</a:t>
            </a:r>
            <a:r>
              <a:rPr lang="en-US" sz="1100" dirty="0"/>
              <a:t> detail Card Number, Valid True, dan Auth Sequence Number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7D67C-A66C-2506-1BF7-8F7169F25413}"/>
              </a:ext>
            </a:extLst>
          </p:cNvPr>
          <p:cNvSpPr/>
          <p:nvPr/>
        </p:nvSpPr>
        <p:spPr>
          <a:xfrm>
            <a:off x="5295177" y="3042388"/>
            <a:ext cx="1601646" cy="76416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Breakdown 1 file per 100 </a:t>
            </a:r>
            <a:r>
              <a:rPr lang="en-US" sz="1100" dirty="0" err="1"/>
              <a:t>Trx</a:t>
            </a:r>
            <a:endParaRPr lang="en-US" sz="11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E0F926-02F1-EDC3-47E3-5C7F080D393F}"/>
              </a:ext>
            </a:extLst>
          </p:cNvPr>
          <p:cNvCxnSpPr>
            <a:cxnSpLocks/>
            <a:stCxn id="20" idx="3"/>
            <a:endCxn id="30" idx="1"/>
          </p:cNvCxnSpPr>
          <p:nvPr/>
        </p:nvCxnSpPr>
        <p:spPr>
          <a:xfrm>
            <a:off x="3348407" y="1970276"/>
            <a:ext cx="41239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8C868F-7372-BED5-0C6B-2A15167F494B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5648326" y="1970276"/>
            <a:ext cx="35507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CD4F02A-D79C-5FEF-3F03-18D4803678FE}"/>
              </a:ext>
            </a:extLst>
          </p:cNvPr>
          <p:cNvSpPr/>
          <p:nvPr/>
        </p:nvSpPr>
        <p:spPr>
          <a:xfrm>
            <a:off x="7562127" y="3042387"/>
            <a:ext cx="1601646" cy="76416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Generate to file untuk proses Auth 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006DD7A-8B9C-F7A0-8307-C55DD4981A8E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rot="5400000">
            <a:off x="6287063" y="2112936"/>
            <a:ext cx="738390" cy="11205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91E0453-9C6B-6FEC-1E97-09863EDE8FCF}"/>
              </a:ext>
            </a:extLst>
          </p:cNvPr>
          <p:cNvCxnSpPr>
            <a:stCxn id="32" idx="2"/>
            <a:endCxn id="42" idx="0"/>
          </p:cNvCxnSpPr>
          <p:nvPr/>
        </p:nvCxnSpPr>
        <p:spPr>
          <a:xfrm rot="16200000" flipH="1">
            <a:off x="7420538" y="2099974"/>
            <a:ext cx="738389" cy="11464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5AA126-EAD0-519E-9B32-F950F1F3BBC3}"/>
              </a:ext>
            </a:extLst>
          </p:cNvPr>
          <p:cNvCxnSpPr>
            <a:stCxn id="33" idx="3"/>
            <a:endCxn id="42" idx="1"/>
          </p:cNvCxnSpPr>
          <p:nvPr/>
        </p:nvCxnSpPr>
        <p:spPr>
          <a:xfrm flipV="1">
            <a:off x="6896823" y="3424469"/>
            <a:ext cx="66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AD540B-8BA8-2E12-6D5D-8933E1F275DD}"/>
              </a:ext>
            </a:extLst>
          </p:cNvPr>
          <p:cNvSpPr txBox="1"/>
          <p:nvPr/>
        </p:nvSpPr>
        <p:spPr>
          <a:xfrm>
            <a:off x="6180245" y="2418293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Refund &gt;100 </a:t>
            </a:r>
            <a:r>
              <a:rPr lang="en-US" sz="1000" i="1" dirty="0" err="1"/>
              <a:t>Trx</a:t>
            </a:r>
            <a:endParaRPr lang="en-US" sz="1000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450ED4-AE5D-79FE-8F5A-39121B13B856}"/>
              </a:ext>
            </a:extLst>
          </p:cNvPr>
          <p:cNvSpPr txBox="1"/>
          <p:nvPr/>
        </p:nvSpPr>
        <p:spPr>
          <a:xfrm>
            <a:off x="7300761" y="2418293"/>
            <a:ext cx="1387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Refund &lt;100 </a:t>
            </a:r>
            <a:r>
              <a:rPr lang="en-US" sz="1000" i="1" dirty="0" err="1"/>
              <a:t>Trx</a:t>
            </a:r>
            <a:endParaRPr lang="en-US" sz="1000" i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ED325D7-5168-5356-2A85-99308EE946FB}"/>
              </a:ext>
            </a:extLst>
          </p:cNvPr>
          <p:cNvSpPr/>
          <p:nvPr/>
        </p:nvSpPr>
        <p:spPr>
          <a:xfrm>
            <a:off x="1977228" y="5437718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</a:t>
            </a:r>
            <a:r>
              <a:rPr lang="en-US" sz="1100" dirty="0" err="1"/>
              <a:t>Validasi</a:t>
            </a:r>
            <a:endParaRPr lang="en-US" sz="11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E53B61F-BDF9-4100-883B-BD68C344CA65}"/>
              </a:ext>
            </a:extLst>
          </p:cNvPr>
          <p:cNvSpPr/>
          <p:nvPr/>
        </p:nvSpPr>
        <p:spPr>
          <a:xfrm>
            <a:off x="10187790" y="3923611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Auth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236F5D-D183-D6C5-67F8-F091145FA74D}"/>
              </a:ext>
            </a:extLst>
          </p:cNvPr>
          <p:cNvSpPr/>
          <p:nvPr/>
        </p:nvSpPr>
        <p:spPr>
          <a:xfrm>
            <a:off x="10187789" y="4761032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Posting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50A59E-3A1E-B3E3-5507-89BF3D16D962}"/>
              </a:ext>
            </a:extLst>
          </p:cNvPr>
          <p:cNvSpPr/>
          <p:nvPr/>
        </p:nvSpPr>
        <p:spPr>
          <a:xfrm>
            <a:off x="9527529" y="996367"/>
            <a:ext cx="2534366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824B501-D11B-B1CB-A8E3-8A9E8DFE8E43}"/>
              </a:ext>
            </a:extLst>
          </p:cNvPr>
          <p:cNvSpPr/>
          <p:nvPr/>
        </p:nvSpPr>
        <p:spPr>
          <a:xfrm>
            <a:off x="9516983" y="986645"/>
            <a:ext cx="2534366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MAAS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EDD4392-F93C-A172-DDF7-0939DAE31214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10885702" y="4495094"/>
            <a:ext cx="1" cy="265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9A5B127-8B38-F26A-D7DD-C01E7406880C}"/>
              </a:ext>
            </a:extLst>
          </p:cNvPr>
          <p:cNvCxnSpPr>
            <a:cxnSpLocks/>
            <a:stCxn id="42" idx="2"/>
            <a:endCxn id="61" idx="1"/>
          </p:cNvCxnSpPr>
          <p:nvPr/>
        </p:nvCxnSpPr>
        <p:spPr>
          <a:xfrm rot="16200000" flipH="1">
            <a:off x="9073969" y="3095531"/>
            <a:ext cx="402803" cy="18248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F5F3F65-60BF-C27A-8345-AE36CA9F3271}"/>
              </a:ext>
            </a:extLst>
          </p:cNvPr>
          <p:cNvSpPr/>
          <p:nvPr/>
        </p:nvSpPr>
        <p:spPr>
          <a:xfrm>
            <a:off x="5891140" y="6149458"/>
            <a:ext cx="1204761" cy="50105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Compile MID </a:t>
            </a:r>
            <a:r>
              <a:rPr lang="en-US" sz="1100" dirty="0" err="1"/>
              <a:t>Gagal</a:t>
            </a:r>
            <a:r>
              <a:rPr lang="en-US" sz="1100" dirty="0"/>
              <a:t> Posting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E2DEDA4-9A50-DB66-30F0-F7145F6FAB28}"/>
              </a:ext>
            </a:extLst>
          </p:cNvPr>
          <p:cNvCxnSpPr>
            <a:stCxn id="62" idx="2"/>
            <a:endCxn id="58" idx="3"/>
          </p:cNvCxnSpPr>
          <p:nvPr/>
        </p:nvCxnSpPr>
        <p:spPr>
          <a:xfrm rot="5400000">
            <a:off x="6933906" y="1771663"/>
            <a:ext cx="390945" cy="75126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739B4DB-CF71-AF55-BAE9-8D73355CD5F0}"/>
              </a:ext>
            </a:extLst>
          </p:cNvPr>
          <p:cNvCxnSpPr>
            <a:stCxn id="62" idx="2"/>
            <a:endCxn id="6" idx="3"/>
          </p:cNvCxnSpPr>
          <p:nvPr/>
        </p:nvCxnSpPr>
        <p:spPr>
          <a:xfrm rot="5400000">
            <a:off x="8457068" y="3971349"/>
            <a:ext cx="1067468" cy="37898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AD2F1D5-C10B-5C31-EB13-1E0EFEF4BA6B}"/>
              </a:ext>
            </a:extLst>
          </p:cNvPr>
          <p:cNvSpPr txBox="1"/>
          <p:nvPr/>
        </p:nvSpPr>
        <p:spPr>
          <a:xfrm>
            <a:off x="9821103" y="5496918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Berhasil</a:t>
            </a:r>
            <a:r>
              <a:rPr lang="en-US" sz="1000" i="1" dirty="0"/>
              <a:t> Posting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D1399-1A98-0314-0868-C284373126FF}"/>
              </a:ext>
            </a:extLst>
          </p:cNvPr>
          <p:cNvSpPr txBox="1"/>
          <p:nvPr/>
        </p:nvSpPr>
        <p:spPr>
          <a:xfrm>
            <a:off x="9833801" y="6186502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Gagal</a:t>
            </a:r>
            <a:r>
              <a:rPr lang="en-US" sz="1000" i="1" dirty="0"/>
              <a:t> Posting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E0FCF59-6850-8DA0-50CE-3496B7D394EA}"/>
              </a:ext>
            </a:extLst>
          </p:cNvPr>
          <p:cNvCxnSpPr>
            <a:endCxn id="58" idx="2"/>
          </p:cNvCxnSpPr>
          <p:nvPr/>
        </p:nvCxnSpPr>
        <p:spPr>
          <a:xfrm rot="10800000">
            <a:off x="2675142" y="6009201"/>
            <a:ext cx="3215999" cy="3907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70D8458-8DF9-1F12-A2A9-B47BBB3C53B4}"/>
              </a:ext>
            </a:extLst>
          </p:cNvPr>
          <p:cNvCxnSpPr>
            <a:stCxn id="58" idx="0"/>
            <a:endCxn id="62" idx="1"/>
          </p:cNvCxnSpPr>
          <p:nvPr/>
        </p:nvCxnSpPr>
        <p:spPr>
          <a:xfrm rot="5400000" flipH="1" flipV="1">
            <a:off x="6235993" y="1485922"/>
            <a:ext cx="390944" cy="751264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8230EC-C9F1-23DD-7A92-22BFF61350BA}"/>
              </a:ext>
            </a:extLst>
          </p:cNvPr>
          <p:cNvSpPr txBox="1"/>
          <p:nvPr/>
        </p:nvSpPr>
        <p:spPr>
          <a:xfrm>
            <a:off x="2429789" y="4492776"/>
            <a:ext cx="1104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File </a:t>
            </a:r>
            <a:r>
              <a:rPr lang="en-US" sz="1000" i="1" dirty="0" err="1"/>
              <a:t>Gagal</a:t>
            </a:r>
            <a:r>
              <a:rPr lang="en-US" sz="1000" i="1" dirty="0"/>
              <a:t> Posting di Upload </a:t>
            </a:r>
            <a:r>
              <a:rPr lang="en-US" sz="1000" i="1" dirty="0" err="1"/>
              <a:t>untuk</a:t>
            </a:r>
            <a:r>
              <a:rPr lang="en-US" sz="1000" i="1" dirty="0"/>
              <a:t> posting </a:t>
            </a:r>
            <a:r>
              <a:rPr lang="en-US" sz="1000" i="1" dirty="0" err="1"/>
              <a:t>ulang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342415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</a:t>
            </a:r>
            <a:r>
              <a:rPr lang="en-US" dirty="0" err="1"/>
              <a:t>Rekon</a:t>
            </a:r>
            <a:r>
              <a:rPr lang="en-US" dirty="0"/>
              <a:t> EDC (Bank BNI)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4CF120-10F6-7CE1-A179-5C23DAA0BD47}"/>
              </a:ext>
            </a:extLst>
          </p:cNvPr>
          <p:cNvSpPr/>
          <p:nvPr/>
        </p:nvSpPr>
        <p:spPr>
          <a:xfrm>
            <a:off x="2637864" y="1255488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Data </a:t>
            </a:r>
            <a:r>
              <a:rPr lang="en-US" sz="1400" dirty="0" err="1">
                <a:solidFill>
                  <a:prstClr val="black"/>
                </a:solidFill>
              </a:rPr>
              <a:t>Populasi</a:t>
            </a:r>
            <a:endParaRPr lang="en-US" sz="1400" dirty="0">
              <a:solidFill>
                <a:prstClr val="black"/>
              </a:solidFill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</a:t>
            </a:r>
            <a:r>
              <a:rPr lang="en-US" sz="1400" dirty="0" err="1">
                <a:solidFill>
                  <a:prstClr val="black"/>
                </a:solidFill>
              </a:rPr>
              <a:t>Ikhsan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8EC798-C574-E3EF-DE0B-92BB1B2D1601}"/>
              </a:ext>
            </a:extLst>
          </p:cNvPr>
          <p:cNvSpPr/>
          <p:nvPr/>
        </p:nvSpPr>
        <p:spPr>
          <a:xfrm>
            <a:off x="2331351" y="4048125"/>
            <a:ext cx="2824443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Data SLA </a:t>
            </a:r>
            <a:r>
              <a:rPr lang="en-US" sz="1400" dirty="0" err="1">
                <a:solidFill>
                  <a:prstClr val="black"/>
                </a:solidFill>
              </a:rPr>
              <a:t>Berdasarkan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Pengerjaan</a:t>
            </a:r>
            <a:r>
              <a:rPr lang="en-US" sz="1400" dirty="0">
                <a:solidFill>
                  <a:prstClr val="black"/>
                </a:solidFill>
              </a:rPr>
              <a:t> dan WO Digital / Bukti </a:t>
            </a:r>
            <a:r>
              <a:rPr lang="en-US" sz="1400" dirty="0" err="1">
                <a:solidFill>
                  <a:prstClr val="black"/>
                </a:solidFill>
              </a:rPr>
              <a:t>Pengerjaan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Teknisi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ke</a:t>
            </a:r>
            <a:r>
              <a:rPr lang="en-US" sz="1400" dirty="0">
                <a:solidFill>
                  <a:prstClr val="black"/>
                </a:solidFill>
              </a:rPr>
              <a:t> Lokasi Merchant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(Dari Mas </a:t>
            </a:r>
            <a:r>
              <a:rPr lang="en-US" sz="1400" dirty="0" err="1">
                <a:solidFill>
                  <a:prstClr val="black"/>
                </a:solidFill>
              </a:rPr>
              <a:t>Muwsa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08E59-50A6-074F-66AC-8CD5D5D5A99E}"/>
              </a:ext>
            </a:extLst>
          </p:cNvPr>
          <p:cNvSpPr/>
          <p:nvPr/>
        </p:nvSpPr>
        <p:spPr>
          <a:xfrm>
            <a:off x="2637864" y="5392962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Crosscheck Data Miss SLA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Dari Mas Emir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5BEF47-618B-296B-CCF7-8DB2DFC128B2}"/>
              </a:ext>
            </a:extLst>
          </p:cNvPr>
          <p:cNvSpPr/>
          <p:nvPr/>
        </p:nvSpPr>
        <p:spPr>
          <a:xfrm>
            <a:off x="6991284" y="4048125"/>
            <a:ext cx="219187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Compile Data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(</a:t>
            </a:r>
            <a:r>
              <a:rPr lang="en-US" sz="1400" dirty="0" err="1">
                <a:solidFill>
                  <a:prstClr val="black"/>
                </a:solidFill>
              </a:rPr>
              <a:t>Mba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Fifin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8D9712-6239-2CC6-2DE8-F454D9EE142B}"/>
              </a:ext>
            </a:extLst>
          </p:cNvPr>
          <p:cNvSpPr/>
          <p:nvPr/>
        </p:nvSpPr>
        <p:spPr>
          <a:xfrm>
            <a:off x="639361" y="2819400"/>
            <a:ext cx="1389464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Single &amp; Sharing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Bank </a:t>
            </a:r>
            <a:r>
              <a:rPr lang="en-US" sz="1400" dirty="0" err="1">
                <a:solidFill>
                  <a:prstClr val="black"/>
                </a:solidFill>
              </a:rPr>
              <a:t>Mandiri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4CA152-5428-20DB-4910-840D60A5C86F}"/>
              </a:ext>
            </a:extLst>
          </p:cNvPr>
          <p:cNvSpPr/>
          <p:nvPr/>
        </p:nvSpPr>
        <p:spPr>
          <a:xfrm>
            <a:off x="2239561" y="2819400"/>
            <a:ext cx="1389464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Single &amp; Sharing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Bank BRI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ED0A51-14A0-6220-D8D1-DD3EA8832017}"/>
              </a:ext>
            </a:extLst>
          </p:cNvPr>
          <p:cNvSpPr/>
          <p:nvPr/>
        </p:nvSpPr>
        <p:spPr>
          <a:xfrm>
            <a:off x="3839761" y="2819399"/>
            <a:ext cx="1389464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Single &amp; Sharing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Bank BNI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248A8F-C429-5D47-D157-15610CC5456F}"/>
              </a:ext>
            </a:extLst>
          </p:cNvPr>
          <p:cNvSpPr/>
          <p:nvPr/>
        </p:nvSpPr>
        <p:spPr>
          <a:xfrm>
            <a:off x="5431029" y="2819399"/>
            <a:ext cx="1389464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Sharing</a:t>
            </a: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Bank BTN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CC7364D-8AE5-AD94-C5D5-1483AF9EDFB6}"/>
              </a:ext>
            </a:extLst>
          </p:cNvPr>
          <p:cNvCxnSpPr>
            <a:stCxn id="3" idx="2"/>
            <a:endCxn id="21" idx="0"/>
          </p:cNvCxnSpPr>
          <p:nvPr/>
        </p:nvCxnSpPr>
        <p:spPr>
          <a:xfrm rot="5400000">
            <a:off x="2209191" y="1294791"/>
            <a:ext cx="649512" cy="23997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82833E1-88C6-477F-AC79-05FC217EFB55}"/>
              </a:ext>
            </a:extLst>
          </p:cNvPr>
          <p:cNvCxnSpPr>
            <a:stCxn id="3" idx="2"/>
            <a:endCxn id="26" idx="0"/>
          </p:cNvCxnSpPr>
          <p:nvPr/>
        </p:nvCxnSpPr>
        <p:spPr>
          <a:xfrm rot="5400000">
            <a:off x="3009291" y="2094891"/>
            <a:ext cx="649512" cy="7995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1A7D7A4-B4D0-D66A-E9F5-BDC871571F7E}"/>
              </a:ext>
            </a:extLst>
          </p:cNvPr>
          <p:cNvCxnSpPr>
            <a:stCxn id="3" idx="2"/>
            <a:endCxn id="27" idx="0"/>
          </p:cNvCxnSpPr>
          <p:nvPr/>
        </p:nvCxnSpPr>
        <p:spPr>
          <a:xfrm rot="16200000" flipH="1">
            <a:off x="3809391" y="2094296"/>
            <a:ext cx="649511" cy="80069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5DB4D19-588C-EC0F-F0A5-E156071B72B3}"/>
              </a:ext>
            </a:extLst>
          </p:cNvPr>
          <p:cNvCxnSpPr>
            <a:stCxn id="3" idx="2"/>
            <a:endCxn id="28" idx="0"/>
          </p:cNvCxnSpPr>
          <p:nvPr/>
        </p:nvCxnSpPr>
        <p:spPr>
          <a:xfrm rot="16200000" flipH="1">
            <a:off x="4605025" y="1298662"/>
            <a:ext cx="649511" cy="239196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AA364785-0346-ED32-77E4-8B76BFDA01CE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 rot="16200000" flipH="1">
            <a:off x="2272133" y="2576685"/>
            <a:ext cx="533400" cy="24094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1CD777E3-3F59-BB7D-7454-D07CCFA262D3}"/>
              </a:ext>
            </a:extLst>
          </p:cNvPr>
          <p:cNvCxnSpPr>
            <a:cxnSpLocks/>
            <a:stCxn id="26" idx="2"/>
            <a:endCxn id="11" idx="0"/>
          </p:cNvCxnSpPr>
          <p:nvPr/>
        </p:nvCxnSpPr>
        <p:spPr>
          <a:xfrm rot="16200000" flipH="1">
            <a:off x="3072233" y="3376785"/>
            <a:ext cx="533400" cy="8092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B36F25E1-B0FD-6BFB-6C13-4FC1A281FF74}"/>
              </a:ext>
            </a:extLst>
          </p:cNvPr>
          <p:cNvCxnSpPr>
            <a:cxnSpLocks/>
            <a:stCxn id="27" idx="2"/>
            <a:endCxn id="11" idx="0"/>
          </p:cNvCxnSpPr>
          <p:nvPr/>
        </p:nvCxnSpPr>
        <p:spPr>
          <a:xfrm rot="5400000">
            <a:off x="3872333" y="3385964"/>
            <a:ext cx="533401" cy="7909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F0E4771-AF4E-C240-502D-FA6468EA0F1A}"/>
              </a:ext>
            </a:extLst>
          </p:cNvPr>
          <p:cNvCxnSpPr>
            <a:cxnSpLocks/>
            <a:stCxn id="28" idx="2"/>
            <a:endCxn id="11" idx="0"/>
          </p:cNvCxnSpPr>
          <p:nvPr/>
        </p:nvCxnSpPr>
        <p:spPr>
          <a:xfrm rot="5400000">
            <a:off x="4667967" y="2590330"/>
            <a:ext cx="533401" cy="23821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206E8B1-EBEB-935E-6116-CB5CA47AC37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3733800" y="4962525"/>
            <a:ext cx="9773" cy="430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C705291-53B2-FEBA-78A0-50CA828D9B08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 flipV="1">
            <a:off x="4829735" y="4505325"/>
            <a:ext cx="2161549" cy="134483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7E9D927-9AB6-0B7E-D371-9F8D509290A9}"/>
              </a:ext>
            </a:extLst>
          </p:cNvPr>
          <p:cNvSpPr/>
          <p:nvPr/>
        </p:nvSpPr>
        <p:spPr>
          <a:xfrm>
            <a:off x="10084866" y="2733675"/>
            <a:ext cx="1389464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Bank </a:t>
            </a:r>
            <a:r>
              <a:rPr lang="en-US" sz="1400" dirty="0" err="1">
                <a:solidFill>
                  <a:prstClr val="black"/>
                </a:solidFill>
              </a:rPr>
              <a:t>Mandiri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821B831-D0B4-AEFE-CAA7-45EDC9C3991C}"/>
              </a:ext>
            </a:extLst>
          </p:cNvPr>
          <p:cNvSpPr/>
          <p:nvPr/>
        </p:nvSpPr>
        <p:spPr>
          <a:xfrm>
            <a:off x="10084866" y="3730732"/>
            <a:ext cx="1389464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Bank BRI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C95B6BD-9C92-D83E-0FBF-30556F60CEF3}"/>
              </a:ext>
            </a:extLst>
          </p:cNvPr>
          <p:cNvSpPr/>
          <p:nvPr/>
        </p:nvSpPr>
        <p:spPr>
          <a:xfrm>
            <a:off x="10084866" y="4727789"/>
            <a:ext cx="1389464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Bank BNI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9F5A11-CE8C-1F55-EC9E-502326C68643}"/>
              </a:ext>
            </a:extLst>
          </p:cNvPr>
          <p:cNvSpPr/>
          <p:nvPr/>
        </p:nvSpPr>
        <p:spPr>
          <a:xfrm>
            <a:off x="10084274" y="5724846"/>
            <a:ext cx="1389464" cy="695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Bank BTN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50900E4C-50B1-1113-0CCB-B6A3400EA221}"/>
              </a:ext>
            </a:extLst>
          </p:cNvPr>
          <p:cNvCxnSpPr>
            <a:cxnSpLocks/>
            <a:endCxn id="89" idx="1"/>
          </p:cNvCxnSpPr>
          <p:nvPr/>
        </p:nvCxnSpPr>
        <p:spPr>
          <a:xfrm flipV="1">
            <a:off x="9507005" y="3081338"/>
            <a:ext cx="577861" cy="142398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6719C8D8-A727-41BE-1110-ED971C9BE96A}"/>
              </a:ext>
            </a:extLst>
          </p:cNvPr>
          <p:cNvCxnSpPr>
            <a:cxnSpLocks/>
            <a:stCxn id="17" idx="3"/>
            <a:endCxn id="90" idx="1"/>
          </p:cNvCxnSpPr>
          <p:nvPr/>
        </p:nvCxnSpPr>
        <p:spPr>
          <a:xfrm flipV="1">
            <a:off x="9183155" y="4078395"/>
            <a:ext cx="901711" cy="426930"/>
          </a:xfrm>
          <a:prstGeom prst="bentConnector3">
            <a:avLst>
              <a:gd name="adj1" fmla="val 679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0E68DDAC-ECE0-AA0B-2D09-9C6FB52AB67A}"/>
              </a:ext>
            </a:extLst>
          </p:cNvPr>
          <p:cNvCxnSpPr>
            <a:cxnSpLocks/>
            <a:stCxn id="17" idx="3"/>
            <a:endCxn id="91" idx="1"/>
          </p:cNvCxnSpPr>
          <p:nvPr/>
        </p:nvCxnSpPr>
        <p:spPr>
          <a:xfrm>
            <a:off x="9183155" y="4505325"/>
            <a:ext cx="901711" cy="570127"/>
          </a:xfrm>
          <a:prstGeom prst="bentConnector3">
            <a:avLst>
              <a:gd name="adj1" fmla="val 679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9AB54CEF-4F4B-6481-C8DE-A1BCB96B98F3}"/>
              </a:ext>
            </a:extLst>
          </p:cNvPr>
          <p:cNvCxnSpPr>
            <a:cxnSpLocks/>
            <a:stCxn id="17" idx="3"/>
            <a:endCxn id="92" idx="1"/>
          </p:cNvCxnSpPr>
          <p:nvPr/>
        </p:nvCxnSpPr>
        <p:spPr>
          <a:xfrm>
            <a:off x="9183155" y="4505325"/>
            <a:ext cx="901119" cy="1567184"/>
          </a:xfrm>
          <a:prstGeom prst="bentConnector3">
            <a:avLst>
              <a:gd name="adj1" fmla="val 679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876791D8-8E32-2295-4C4B-B2CFEF697CE9}"/>
              </a:ext>
            </a:extLst>
          </p:cNvPr>
          <p:cNvSpPr txBox="1"/>
          <p:nvPr/>
        </p:nvSpPr>
        <p:spPr>
          <a:xfrm>
            <a:off x="8995157" y="4279849"/>
            <a:ext cx="1023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Send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32EA7-78C8-AEB7-24A2-B2E7D0A4C398}"/>
              </a:ext>
            </a:extLst>
          </p:cNvPr>
          <p:cNvSpPr txBox="1"/>
          <p:nvPr/>
        </p:nvSpPr>
        <p:spPr>
          <a:xfrm>
            <a:off x="109324" y="6420171"/>
            <a:ext cx="239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 : To Be Confirm User </a:t>
            </a:r>
          </a:p>
        </p:txBody>
      </p:sp>
    </p:spTree>
    <p:extLst>
      <p:ext uri="{BB962C8B-B14F-4D97-AF65-F5344CB8AC3E}">
        <p14:creationId xmlns:p14="http://schemas.microsoft.com/office/powerpoint/2010/main" val="1493378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Proses Refund Manual </a:t>
            </a:r>
            <a:r>
              <a:rPr lang="en-US" dirty="0" err="1"/>
              <a:t>Secara</a:t>
            </a:r>
            <a:r>
              <a:rPr lang="en-US" dirty="0"/>
              <a:t> Bulk (Note)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72F79-5EF5-FAE3-2B63-56D68D456C46}"/>
              </a:ext>
            </a:extLst>
          </p:cNvPr>
          <p:cNvSpPr txBox="1"/>
          <p:nvPr/>
        </p:nvSpPr>
        <p:spPr>
          <a:xfrm>
            <a:off x="1457325" y="1704975"/>
            <a:ext cx="91344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Proses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pengecekan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request </a:t>
            </a:r>
            <a:r>
              <a:rPr lang="en-US" dirty="0" err="1"/>
              <a:t>dengan</a:t>
            </a:r>
            <a:r>
              <a:rPr lang="en-US" dirty="0"/>
              <a:t> data (data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r>
              <a:rPr lang="en-US" dirty="0" err="1"/>
              <a:t>Penyesuaian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Template data (</a:t>
            </a:r>
            <a:r>
              <a:rPr lang="en-US" dirty="0" err="1"/>
              <a:t>Biasanya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VOC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template. </a:t>
            </a:r>
            <a:r>
              <a:rPr lang="en-US" dirty="0" err="1"/>
              <a:t>Contohnya</a:t>
            </a:r>
            <a:r>
              <a:rPr lang="en-US" dirty="0"/>
              <a:t> format pada MAAS </a:t>
            </a:r>
            <a:r>
              <a:rPr lang="en-US" dirty="0" err="1"/>
              <a:t>harusnya</a:t>
            </a:r>
            <a:r>
              <a:rPr lang="en-US" dirty="0"/>
              <a:t> Text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VOC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sesuai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Misahkan</a:t>
            </a:r>
            <a:r>
              <a:rPr lang="en-US" dirty="0"/>
              <a:t> data per 100</a:t>
            </a:r>
          </a:p>
          <a:p>
            <a:pPr marL="342900" indent="-342900">
              <a:buAutoNum type="arabicPeriod"/>
            </a:pPr>
            <a:r>
              <a:rPr lang="en-US" dirty="0"/>
              <a:t>Look Up data : Card Number, Valid True, dan Auth Sequence Number</a:t>
            </a:r>
          </a:p>
          <a:p>
            <a:pPr marL="342900" indent="-342900">
              <a:buAutoNum type="arabicPeriod"/>
            </a:pPr>
            <a:r>
              <a:rPr lang="en-US" dirty="0"/>
              <a:t>Auth Date : Tanggal </a:t>
            </a:r>
            <a:r>
              <a:rPr lang="en-US" dirty="0" err="1"/>
              <a:t>Trx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Cari </a:t>
            </a:r>
            <a:r>
              <a:rPr lang="en-US" dirty="0" err="1"/>
              <a:t>Trx</a:t>
            </a:r>
            <a:r>
              <a:rPr lang="en-US" dirty="0"/>
              <a:t> by Auth Sequence Number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Untuk data look up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kosong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dicari</a:t>
            </a:r>
            <a:r>
              <a:rPr lang="en-US" dirty="0"/>
              <a:t> by Approval Code </a:t>
            </a:r>
            <a:r>
              <a:rPr lang="en-US" dirty="0" err="1"/>
              <a:t>atau</a:t>
            </a:r>
            <a:r>
              <a:rPr lang="en-US" dirty="0"/>
              <a:t> Auth Number</a:t>
            </a:r>
          </a:p>
          <a:p>
            <a:pPr marL="285750" indent="-285750">
              <a:buFontTx/>
              <a:buChar char="-"/>
            </a:pPr>
            <a:r>
              <a:rPr lang="en-US" dirty="0"/>
              <a:t>Copy </a:t>
            </a:r>
            <a:r>
              <a:rPr lang="en-US" dirty="0" err="1"/>
              <a:t>ke</a:t>
            </a:r>
            <a:r>
              <a:rPr lang="en-US" dirty="0"/>
              <a:t> screen Authorization History untuk </a:t>
            </a:r>
            <a:r>
              <a:rPr lang="en-US" dirty="0" err="1"/>
              <a:t>dapat</a:t>
            </a:r>
            <a:r>
              <a:rPr lang="en-US" dirty="0"/>
              <a:t> Auth Sequence Number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Auth Sequence Number di copy </a:t>
            </a:r>
            <a:r>
              <a:rPr lang="en-US" dirty="0" err="1"/>
              <a:t>ke</a:t>
            </a:r>
            <a:r>
              <a:rPr lang="en-US" dirty="0"/>
              <a:t> screen bulk </a:t>
            </a:r>
            <a:r>
              <a:rPr lang="en-US" dirty="0" err="1"/>
              <a:t>lalu</a:t>
            </a:r>
            <a:r>
              <a:rPr lang="en-US" dirty="0"/>
              <a:t> look up </a:t>
            </a:r>
            <a:r>
              <a:rPr lang="en-US" dirty="0" err="1"/>
              <a:t>ke</a:t>
            </a:r>
            <a:r>
              <a:rPr lang="en-US" dirty="0"/>
              <a:t> dua untuk </a:t>
            </a:r>
            <a:r>
              <a:rPr lang="en-US" dirty="0" err="1"/>
              <a:t>dapat</a:t>
            </a:r>
            <a:r>
              <a:rPr lang="en-US" dirty="0"/>
              <a:t> Card Number, Valid True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1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Posting (Note)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7A321-F7EB-D7B9-C4A4-472289BBA75C}"/>
              </a:ext>
            </a:extLst>
          </p:cNvPr>
          <p:cNvSpPr txBox="1"/>
          <p:nvPr/>
        </p:nvSpPr>
        <p:spPr>
          <a:xfrm>
            <a:off x="1390650" y="1704975"/>
            <a:ext cx="913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15 untuk </a:t>
            </a:r>
            <a:r>
              <a:rPr lang="en-US" dirty="0" err="1"/>
              <a:t>Trx</a:t>
            </a:r>
            <a:r>
              <a:rPr lang="en-US" dirty="0"/>
              <a:t> </a:t>
            </a:r>
            <a:r>
              <a:rPr lang="en-US" dirty="0" err="1"/>
              <a:t>Reguler</a:t>
            </a:r>
            <a:r>
              <a:rPr lang="en-US" dirty="0"/>
              <a:t> (05 </a:t>
            </a:r>
            <a:r>
              <a:rPr lang="en-US" dirty="0" err="1"/>
              <a:t>lawannya</a:t>
            </a:r>
            <a:r>
              <a:rPr lang="en-US" dirty="0"/>
              <a:t> 15)</a:t>
            </a:r>
          </a:p>
          <a:p>
            <a:pPr marL="342900" indent="-342900">
              <a:buAutoNum type="arabicPeriod"/>
            </a:pPr>
            <a:r>
              <a:rPr lang="en-US" dirty="0"/>
              <a:t>18 untuk </a:t>
            </a:r>
            <a:r>
              <a:rPr lang="en-US" dirty="0" err="1"/>
              <a:t>trx</a:t>
            </a:r>
            <a:r>
              <a:rPr lang="en-US" dirty="0"/>
              <a:t> installment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cicilan</a:t>
            </a:r>
            <a:r>
              <a:rPr lang="en-US" dirty="0"/>
              <a:t> (08 </a:t>
            </a:r>
            <a:r>
              <a:rPr lang="en-US" dirty="0" err="1"/>
              <a:t>lawannya</a:t>
            </a:r>
            <a:r>
              <a:rPr lang="en-US" dirty="0"/>
              <a:t> 18)</a:t>
            </a:r>
          </a:p>
          <a:p>
            <a:pPr marL="342900" indent="-342900">
              <a:buAutoNum type="arabicPeriod"/>
            </a:pPr>
            <a:r>
              <a:rPr lang="en-US" dirty="0" err="1"/>
              <a:t>Mesti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pengecekan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refund 1 per 1</a:t>
            </a:r>
          </a:p>
          <a:p>
            <a:pPr marL="342900" indent="-342900">
              <a:buAutoNum type="arabicPeriod"/>
            </a:pPr>
            <a:r>
              <a:rPr lang="en-US" dirty="0" err="1"/>
              <a:t>Trx</a:t>
            </a:r>
            <a:r>
              <a:rPr lang="en-US" dirty="0"/>
              <a:t> original </a:t>
            </a:r>
            <a:r>
              <a:rPr lang="en-US" dirty="0" err="1"/>
              <a:t>itu</a:t>
            </a:r>
            <a:r>
              <a:rPr lang="en-US" dirty="0"/>
              <a:t> yg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terbayar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Trx</a:t>
            </a:r>
            <a:r>
              <a:rPr lang="en-US" dirty="0"/>
              <a:t> refund </a:t>
            </a:r>
            <a:r>
              <a:rPr lang="en-US" dirty="0" err="1"/>
              <a:t>itu</a:t>
            </a:r>
            <a:r>
              <a:rPr lang="en-US" dirty="0"/>
              <a:t> yg </a:t>
            </a:r>
            <a:r>
              <a:rPr lang="en-US" dirty="0" err="1"/>
              <a:t>ingin</a:t>
            </a:r>
            <a:r>
              <a:rPr lang="en-US" dirty="0"/>
              <a:t> di refund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dikembalikan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Ada 3 </a:t>
            </a:r>
            <a:r>
              <a:rPr lang="en-US" dirty="0" err="1"/>
              <a:t>yaitu</a:t>
            </a:r>
            <a:r>
              <a:rPr lang="en-US" dirty="0"/>
              <a:t> settlement </a:t>
            </a:r>
            <a:r>
              <a:rPr lang="en-US" dirty="0" err="1"/>
              <a:t>itu</a:t>
            </a:r>
            <a:r>
              <a:rPr lang="en-US" dirty="0"/>
              <a:t> missal settlement 1.000.000 </a:t>
            </a:r>
            <a:r>
              <a:rPr lang="en-US" dirty="0" err="1"/>
              <a:t>ada</a:t>
            </a:r>
            <a:r>
              <a:rPr lang="en-US" dirty="0"/>
              <a:t> refund 100.000 </a:t>
            </a:r>
            <a:r>
              <a:rPr lang="en-US" dirty="0" err="1"/>
              <a:t>jdi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rek</a:t>
            </a:r>
            <a:r>
              <a:rPr lang="en-US" dirty="0"/>
              <a:t>. Merchant </a:t>
            </a:r>
            <a:r>
              <a:rPr lang="en-US" dirty="0" err="1"/>
              <a:t>hanya</a:t>
            </a:r>
            <a:r>
              <a:rPr lang="en-US" dirty="0"/>
              <a:t> 900.000, </a:t>
            </a:r>
            <a:r>
              <a:rPr lang="en-US" dirty="0" err="1"/>
              <a:t>jika</a:t>
            </a:r>
            <a:r>
              <a:rPr lang="en-US" dirty="0"/>
              <a:t> transfer </a:t>
            </a:r>
            <a:r>
              <a:rPr lang="en-US" dirty="0" err="1"/>
              <a:t>itu</a:t>
            </a:r>
            <a:r>
              <a:rPr lang="en-US" dirty="0"/>
              <a:t> merchant yg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tf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rekening</a:t>
            </a:r>
            <a:r>
              <a:rPr lang="en-US" dirty="0"/>
              <a:t> GL MTI, </a:t>
            </a:r>
            <a:r>
              <a:rPr lang="en-US" dirty="0" err="1"/>
              <a:t>alo</a:t>
            </a:r>
            <a:r>
              <a:rPr lang="en-US" dirty="0"/>
              <a:t> deduct </a:t>
            </a:r>
            <a:r>
              <a:rPr lang="en-US" dirty="0" err="1"/>
              <a:t>kedebet</a:t>
            </a:r>
            <a:r>
              <a:rPr lang="en-US" dirty="0"/>
              <a:t> merchant </a:t>
            </a:r>
            <a:r>
              <a:rPr lang="en-US" dirty="0" err="1"/>
              <a:t>secara</a:t>
            </a:r>
            <a:r>
              <a:rPr lang="en-US" dirty="0"/>
              <a:t> online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rek</a:t>
            </a:r>
            <a:r>
              <a:rPr lang="en-US" dirty="0"/>
              <a:t>. </a:t>
            </a:r>
            <a:r>
              <a:rPr lang="en-US" dirty="0" err="1"/>
              <a:t>mercahnt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5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Link Aja (Note)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7A321-F7EB-D7B9-C4A4-472289BBA75C}"/>
              </a:ext>
            </a:extLst>
          </p:cNvPr>
          <p:cNvSpPr txBox="1"/>
          <p:nvPr/>
        </p:nvSpPr>
        <p:spPr>
          <a:xfrm>
            <a:off x="1390650" y="1704975"/>
            <a:ext cx="9134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Dynamic by </a:t>
            </a:r>
            <a:r>
              <a:rPr lang="en-US" dirty="0" err="1"/>
              <a:t>edc</a:t>
            </a:r>
            <a:r>
              <a:rPr lang="en-US" dirty="0"/>
              <a:t> (</a:t>
            </a:r>
            <a:r>
              <a:rPr lang="en-US" dirty="0" err="1"/>
              <a:t>profil</a:t>
            </a:r>
            <a:r>
              <a:rPr lang="en-US" dirty="0"/>
              <a:t> merchant </a:t>
            </a:r>
            <a:r>
              <a:rPr lang="en-US" dirty="0" err="1"/>
              <a:t>ada</a:t>
            </a:r>
            <a:r>
              <a:rPr lang="en-US" dirty="0"/>
              <a:t> di MTI)</a:t>
            </a:r>
          </a:p>
          <a:p>
            <a:pPr marL="342900" indent="-342900">
              <a:buAutoNum type="arabicPeriod"/>
            </a:pPr>
            <a:r>
              <a:rPr lang="en-US" dirty="0"/>
              <a:t>Static (</a:t>
            </a:r>
            <a:r>
              <a:rPr lang="en-US" dirty="0" err="1"/>
              <a:t>Profil</a:t>
            </a:r>
            <a:r>
              <a:rPr lang="en-US" dirty="0"/>
              <a:t> merchant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Mandiri</a:t>
            </a:r>
            <a:r>
              <a:rPr lang="en-US" dirty="0"/>
              <a:t> yg </a:t>
            </a:r>
            <a:r>
              <a:rPr lang="en-US" dirty="0" err="1"/>
              <a:t>mengelola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 err="1"/>
              <a:t>Bukalapak</a:t>
            </a:r>
            <a:r>
              <a:rPr lang="en-US" dirty="0"/>
              <a:t> punya report </a:t>
            </a:r>
            <a:r>
              <a:rPr lang="en-US" dirty="0" err="1"/>
              <a:t>sendiri</a:t>
            </a:r>
            <a:r>
              <a:rPr lang="en-US" dirty="0"/>
              <a:t> yg </a:t>
            </a:r>
            <a:r>
              <a:rPr lang="en-US" dirty="0" err="1"/>
              <a:t>dikirimkan</a:t>
            </a:r>
            <a:r>
              <a:rPr lang="en-US" dirty="0"/>
              <a:t> oleh Link </a:t>
            </a:r>
            <a:r>
              <a:rPr lang="en-US" dirty="0" err="1"/>
              <a:t>aja</a:t>
            </a:r>
            <a:r>
              <a:rPr lang="en-US" dirty="0"/>
              <a:t> (untuk merchant </a:t>
            </a:r>
            <a:r>
              <a:rPr lang="en-US" dirty="0" err="1"/>
              <a:t>Bukalapak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643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Refund Manual </a:t>
            </a:r>
            <a:r>
              <a:rPr lang="en-US" dirty="0" err="1"/>
              <a:t>Secara</a:t>
            </a:r>
            <a:r>
              <a:rPr lang="en-US" dirty="0"/>
              <a:t> Bulk (Existing)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0A4209-6CBC-F653-A5EE-55CA2B2549D8}"/>
              </a:ext>
            </a:extLst>
          </p:cNvPr>
          <p:cNvSpPr/>
          <p:nvPr/>
        </p:nvSpPr>
        <p:spPr>
          <a:xfrm>
            <a:off x="151196" y="996369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239F41-6CA9-0D7B-8B68-BD73283813FC}"/>
              </a:ext>
            </a:extLst>
          </p:cNvPr>
          <p:cNvSpPr/>
          <p:nvPr/>
        </p:nvSpPr>
        <p:spPr>
          <a:xfrm>
            <a:off x="151196" y="996367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HiYokke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439A82-B4CB-4178-53D3-ADFCC34EF536}"/>
              </a:ext>
            </a:extLst>
          </p:cNvPr>
          <p:cNvSpPr/>
          <p:nvPr/>
        </p:nvSpPr>
        <p:spPr>
          <a:xfrm>
            <a:off x="1859130" y="986648"/>
            <a:ext cx="525604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8582F-A57F-FDC0-BBB3-7893A1B65BA3}"/>
              </a:ext>
            </a:extLst>
          </p:cNvPr>
          <p:cNvSpPr/>
          <p:nvPr/>
        </p:nvSpPr>
        <p:spPr>
          <a:xfrm>
            <a:off x="1869676" y="996365"/>
            <a:ext cx="525604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PnS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1F44E9-32FA-9CF7-B284-B451365987DA}"/>
              </a:ext>
            </a:extLst>
          </p:cNvPr>
          <p:cNvSpPr/>
          <p:nvPr/>
        </p:nvSpPr>
        <p:spPr>
          <a:xfrm>
            <a:off x="7212180" y="996367"/>
            <a:ext cx="4828623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73A11D-B74E-F2BD-6836-6202AF4D20DB}"/>
              </a:ext>
            </a:extLst>
          </p:cNvPr>
          <p:cNvSpPr/>
          <p:nvPr/>
        </p:nvSpPr>
        <p:spPr>
          <a:xfrm>
            <a:off x="7212180" y="996365"/>
            <a:ext cx="4828623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MAAS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A9B66E6-8CB2-D500-6FE1-14D6C662C299}"/>
              </a:ext>
            </a:extLst>
          </p:cNvPr>
          <p:cNvSpPr/>
          <p:nvPr/>
        </p:nvSpPr>
        <p:spPr>
          <a:xfrm>
            <a:off x="244231" y="1684534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Complain Refund Merchant Dari </a:t>
            </a:r>
            <a:r>
              <a:rPr lang="en-US" sz="1100" dirty="0" err="1"/>
              <a:t>HiYYokke</a:t>
            </a:r>
            <a:r>
              <a:rPr lang="en-US" sz="1100" dirty="0"/>
              <a:t> By Case ID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369B7C2-1285-F5A9-123B-512289E69C1C}"/>
              </a:ext>
            </a:extLst>
          </p:cNvPr>
          <p:cNvSpPr/>
          <p:nvPr/>
        </p:nvSpPr>
        <p:spPr>
          <a:xfrm>
            <a:off x="2049447" y="1684535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</a:t>
            </a:r>
            <a:r>
              <a:rPr lang="en-US" sz="1100" dirty="0" err="1"/>
              <a:t>Validasi</a:t>
            </a:r>
            <a:endParaRPr lang="en-US" sz="11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1F2C13C-95E7-3A40-FFBC-C1D5E181DC86}"/>
              </a:ext>
            </a:extLst>
          </p:cNvPr>
          <p:cNvSpPr/>
          <p:nvPr/>
        </p:nvSpPr>
        <p:spPr>
          <a:xfrm>
            <a:off x="3749949" y="1636206"/>
            <a:ext cx="1832838" cy="66814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Checking Data (</a:t>
            </a:r>
            <a:r>
              <a:rPr lang="en-US" sz="1100" dirty="0" err="1"/>
              <a:t>penyesuaian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template upload Screen Bulk Manual Posting)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5B85B5B-25AE-4D4E-2047-AAB859100CCC}"/>
              </a:ext>
            </a:extLst>
          </p:cNvPr>
          <p:cNvSpPr/>
          <p:nvPr/>
        </p:nvSpPr>
        <p:spPr>
          <a:xfrm>
            <a:off x="2748505" y="3012652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Breakdown 1 file per 100 </a:t>
            </a:r>
            <a:r>
              <a:rPr lang="en-US" sz="1100" dirty="0" err="1"/>
              <a:t>Trx</a:t>
            </a:r>
            <a:endParaRPr lang="en-US" sz="11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1BDAE5-6167-519A-212D-C252DA91A86A}"/>
              </a:ext>
            </a:extLst>
          </p:cNvPr>
          <p:cNvSpPr/>
          <p:nvPr/>
        </p:nvSpPr>
        <p:spPr>
          <a:xfrm>
            <a:off x="7567922" y="2795674"/>
            <a:ext cx="2065353" cy="98823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upload di MAAS </a:t>
            </a:r>
            <a:r>
              <a:rPr lang="en-US" sz="1100" dirty="0" err="1"/>
              <a:t>selanjutnya</a:t>
            </a:r>
            <a:r>
              <a:rPr lang="en-US" sz="1100" dirty="0"/>
              <a:t> Lookup data di system untuk </a:t>
            </a:r>
            <a:r>
              <a:rPr lang="en-US" sz="1100" dirty="0" err="1"/>
              <a:t>mendapatakan</a:t>
            </a:r>
            <a:r>
              <a:rPr lang="en-US" sz="1100" dirty="0"/>
              <a:t> detail Card Number, Valid True, dan Auth Sequence Number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39B50497-B808-157B-C0E5-D00205ED8E4D}"/>
              </a:ext>
            </a:extLst>
          </p:cNvPr>
          <p:cNvCxnSpPr>
            <a:cxnSpLocks/>
            <a:stCxn id="98" idx="2"/>
            <a:endCxn id="99" idx="0"/>
          </p:cNvCxnSpPr>
          <p:nvPr/>
        </p:nvCxnSpPr>
        <p:spPr>
          <a:xfrm rot="5400000">
            <a:off x="3702240" y="2048524"/>
            <a:ext cx="708306" cy="12199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F1CFF6B7-0192-C15B-0E98-FF2BA682EDFC}"/>
              </a:ext>
            </a:extLst>
          </p:cNvPr>
          <p:cNvCxnSpPr>
            <a:cxnSpLocks/>
            <a:stCxn id="98" idx="2"/>
            <a:endCxn id="100" idx="0"/>
          </p:cNvCxnSpPr>
          <p:nvPr/>
        </p:nvCxnSpPr>
        <p:spPr>
          <a:xfrm rot="16200000" flipH="1">
            <a:off x="6387819" y="582894"/>
            <a:ext cx="491328" cy="3934231"/>
          </a:xfrm>
          <a:prstGeom prst="bentConnector3">
            <a:avLst>
              <a:gd name="adj1" fmla="val 674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B117438-3365-59B7-383A-745EDF523F74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1640056" y="1970276"/>
            <a:ext cx="40939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75D2A9B-7B84-9E40-3732-ED0603D35FA1}"/>
              </a:ext>
            </a:extLst>
          </p:cNvPr>
          <p:cNvCxnSpPr>
            <a:stCxn id="97" idx="3"/>
            <a:endCxn id="98" idx="1"/>
          </p:cNvCxnSpPr>
          <p:nvPr/>
        </p:nvCxnSpPr>
        <p:spPr>
          <a:xfrm flipV="1">
            <a:off x="3445272" y="1970276"/>
            <a:ext cx="3046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3AA676FD-8E42-1D73-03A0-F0B8DB241FA5}"/>
              </a:ext>
            </a:extLst>
          </p:cNvPr>
          <p:cNvSpPr txBox="1"/>
          <p:nvPr/>
        </p:nvSpPr>
        <p:spPr>
          <a:xfrm>
            <a:off x="3574611" y="2415700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Refund &gt;100 </a:t>
            </a:r>
            <a:r>
              <a:rPr lang="en-US" sz="1000" i="1" dirty="0" err="1"/>
              <a:t>Trx</a:t>
            </a:r>
            <a:endParaRPr lang="en-US" sz="1000" i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7C31C61-83BC-0409-AA0E-9CC78FE9919C}"/>
              </a:ext>
            </a:extLst>
          </p:cNvPr>
          <p:cNvSpPr txBox="1"/>
          <p:nvPr/>
        </p:nvSpPr>
        <p:spPr>
          <a:xfrm>
            <a:off x="4767612" y="2404745"/>
            <a:ext cx="1387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Refund &lt;100 </a:t>
            </a:r>
            <a:r>
              <a:rPr lang="en-US" sz="1000" i="1" dirty="0" err="1"/>
              <a:t>Trx</a:t>
            </a:r>
            <a:endParaRPr lang="en-US" sz="1000" i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DA9AB72-30FC-E809-5397-D4F45D924B67}"/>
              </a:ext>
            </a:extLst>
          </p:cNvPr>
          <p:cNvSpPr txBox="1"/>
          <p:nvPr/>
        </p:nvSpPr>
        <p:spPr>
          <a:xfrm>
            <a:off x="1242419" y="2287842"/>
            <a:ext cx="11701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Incoming data </a:t>
            </a:r>
            <a:r>
              <a:rPr lang="en-US" sz="1000" i="1" dirty="0" err="1"/>
              <a:t>dari</a:t>
            </a:r>
            <a:r>
              <a:rPr lang="en-US" sz="1000" i="1" dirty="0"/>
              <a:t> screen VOC MAAS</a:t>
            </a:r>
          </a:p>
          <a:p>
            <a:endParaRPr lang="en-US" sz="700" i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A3A11B0-1CAC-BB8E-9283-565C1DF00E8B}"/>
              </a:ext>
            </a:extLst>
          </p:cNvPr>
          <p:cNvSpPr txBox="1"/>
          <p:nvPr/>
        </p:nvSpPr>
        <p:spPr>
          <a:xfrm>
            <a:off x="5423488" y="2935326"/>
            <a:ext cx="1387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Proses </a:t>
            </a:r>
            <a:r>
              <a:rPr lang="en-US" sz="1000" i="1" dirty="0" err="1"/>
              <a:t>ke</a:t>
            </a:r>
            <a:r>
              <a:rPr lang="en-US" sz="1000" i="1" dirty="0"/>
              <a:t> screen Bulk Manual Posting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AFA8339-159D-A016-7D8E-1731956641D8}"/>
              </a:ext>
            </a:extLst>
          </p:cNvPr>
          <p:cNvSpPr/>
          <p:nvPr/>
        </p:nvSpPr>
        <p:spPr>
          <a:xfrm>
            <a:off x="2747359" y="4252822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Bila Card Number 0 </a:t>
            </a:r>
            <a:r>
              <a:rPr lang="en-US" sz="1100" dirty="0" err="1"/>
              <a:t>maka</a:t>
            </a:r>
            <a:r>
              <a:rPr lang="en-US" sz="1100" dirty="0"/>
              <a:t> </a:t>
            </a:r>
            <a:r>
              <a:rPr lang="en-US" sz="1100" dirty="0" err="1"/>
              <a:t>dilakukan</a:t>
            </a:r>
            <a:r>
              <a:rPr lang="en-US" sz="1100" dirty="0"/>
              <a:t> Look Up </a:t>
            </a:r>
            <a:r>
              <a:rPr lang="en-US" sz="1100" dirty="0" err="1"/>
              <a:t>kembali</a:t>
            </a:r>
            <a:endParaRPr lang="en-US" sz="1100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CF603EA-AB6E-3B88-41AA-CB34108F8B00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flipV="1">
            <a:off x="4144330" y="3289790"/>
            <a:ext cx="3423592" cy="8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17E7CEE5-6A77-6D52-9B8E-AFF2F8FE490C}"/>
              </a:ext>
            </a:extLst>
          </p:cNvPr>
          <p:cNvCxnSpPr>
            <a:cxnSpLocks/>
            <a:stCxn id="100" idx="2"/>
            <a:endCxn id="119" idx="0"/>
          </p:cNvCxnSpPr>
          <p:nvPr/>
        </p:nvCxnSpPr>
        <p:spPr>
          <a:xfrm rot="5400000">
            <a:off x="5788478" y="1440701"/>
            <a:ext cx="468916" cy="51553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7C102B7A-351F-7A8A-51F6-3AC81A65026B}"/>
              </a:ext>
            </a:extLst>
          </p:cNvPr>
          <p:cNvCxnSpPr>
            <a:cxnSpLocks/>
            <a:stCxn id="100" idx="2"/>
            <a:endCxn id="147" idx="0"/>
          </p:cNvCxnSpPr>
          <p:nvPr/>
        </p:nvCxnSpPr>
        <p:spPr>
          <a:xfrm rot="16200000" flipH="1">
            <a:off x="9476071" y="2908433"/>
            <a:ext cx="468916" cy="221986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C012D3C-F5CB-9C37-A4B8-6FEDB2375436}"/>
              </a:ext>
            </a:extLst>
          </p:cNvPr>
          <p:cNvSpPr txBox="1"/>
          <p:nvPr/>
        </p:nvSpPr>
        <p:spPr>
          <a:xfrm>
            <a:off x="5452232" y="3796448"/>
            <a:ext cx="1236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Look Up Not Clear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A1B2D61-35E3-F47F-8BE8-56EE29F132B5}"/>
              </a:ext>
            </a:extLst>
          </p:cNvPr>
          <p:cNvSpPr txBox="1"/>
          <p:nvPr/>
        </p:nvSpPr>
        <p:spPr>
          <a:xfrm>
            <a:off x="9385371" y="3793440"/>
            <a:ext cx="1057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Look Up Clear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1434DEC-EAD7-2C67-8C56-D230C03883A5}"/>
              </a:ext>
            </a:extLst>
          </p:cNvPr>
          <p:cNvSpPr/>
          <p:nvPr/>
        </p:nvSpPr>
        <p:spPr>
          <a:xfrm>
            <a:off x="10031507" y="4252822"/>
            <a:ext cx="157790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</a:t>
            </a:r>
            <a:r>
              <a:rPr lang="en-US" sz="1100" dirty="0" err="1"/>
              <a:t>dibutuhkan</a:t>
            </a:r>
            <a:r>
              <a:rPr lang="en-US" sz="1100" dirty="0"/>
              <a:t> </a:t>
            </a:r>
            <a:r>
              <a:rPr lang="en-US" sz="1100" dirty="0" err="1"/>
              <a:t>lengkap</a:t>
            </a:r>
            <a:r>
              <a:rPr lang="en-US" sz="1100" dirty="0"/>
              <a:t> </a:t>
            </a:r>
            <a:r>
              <a:rPr lang="en-US" sz="1100" dirty="0" err="1"/>
              <a:t>maka</a:t>
            </a:r>
            <a:r>
              <a:rPr lang="en-US" sz="1100" dirty="0"/>
              <a:t>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dilakukan</a:t>
            </a:r>
            <a:r>
              <a:rPr lang="en-US" sz="1100" dirty="0"/>
              <a:t> Proses Auth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9A85B1D-0580-7E36-2E1A-712FF3000226}"/>
              </a:ext>
            </a:extLst>
          </p:cNvPr>
          <p:cNvSpPr/>
          <p:nvPr/>
        </p:nvSpPr>
        <p:spPr>
          <a:xfrm>
            <a:off x="10031506" y="5290150"/>
            <a:ext cx="157790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Setelah</a:t>
            </a:r>
            <a:r>
              <a:rPr lang="en-US" sz="1100" dirty="0"/>
              <a:t> Proses Auth done. </a:t>
            </a:r>
            <a:r>
              <a:rPr lang="en-US" sz="1100" dirty="0" err="1"/>
              <a:t>Maka</a:t>
            </a:r>
            <a:r>
              <a:rPr lang="en-US" sz="1100" dirty="0"/>
              <a:t>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dilakukan</a:t>
            </a:r>
            <a:r>
              <a:rPr lang="en-US" sz="1100" dirty="0"/>
              <a:t> Posting 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A96956D-313F-37CC-C17E-ED255D6A58B3}"/>
              </a:ext>
            </a:extLst>
          </p:cNvPr>
          <p:cNvCxnSpPr>
            <a:stCxn id="147" idx="2"/>
            <a:endCxn id="149" idx="0"/>
          </p:cNvCxnSpPr>
          <p:nvPr/>
        </p:nvCxnSpPr>
        <p:spPr>
          <a:xfrm flipH="1">
            <a:off x="10820459" y="4824305"/>
            <a:ext cx="1" cy="465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F690BD6-4045-DF06-4029-A9A943F537D2}"/>
              </a:ext>
            </a:extLst>
          </p:cNvPr>
          <p:cNvSpPr/>
          <p:nvPr/>
        </p:nvSpPr>
        <p:spPr>
          <a:xfrm>
            <a:off x="2571051" y="5135879"/>
            <a:ext cx="1748441" cy="83442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Search by Approval Code di Screen Authorization History untuk </a:t>
            </a:r>
            <a:r>
              <a:rPr lang="en-US" sz="1100" dirty="0" err="1"/>
              <a:t>dapat</a:t>
            </a:r>
            <a:r>
              <a:rPr lang="en-US" sz="1100" dirty="0"/>
              <a:t> Auth Sequence Number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E7C8E96-5619-C0C7-7506-1830E2C45995}"/>
              </a:ext>
            </a:extLst>
          </p:cNvPr>
          <p:cNvSpPr/>
          <p:nvPr/>
        </p:nvSpPr>
        <p:spPr>
          <a:xfrm>
            <a:off x="7567922" y="5158678"/>
            <a:ext cx="1748441" cy="83442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Auth Sequence Number di copy </a:t>
            </a:r>
            <a:r>
              <a:rPr lang="en-US" sz="1100" dirty="0" err="1"/>
              <a:t>ke</a:t>
            </a:r>
            <a:r>
              <a:rPr lang="en-US" sz="1100" dirty="0"/>
              <a:t> screen bulk </a:t>
            </a:r>
            <a:r>
              <a:rPr lang="en-US" sz="1100" dirty="0" err="1"/>
              <a:t>lalu</a:t>
            </a:r>
            <a:r>
              <a:rPr lang="en-US" sz="1100" dirty="0"/>
              <a:t> look up </a:t>
            </a:r>
            <a:r>
              <a:rPr lang="en-US" sz="1100" dirty="0" err="1"/>
              <a:t>ke</a:t>
            </a:r>
            <a:r>
              <a:rPr lang="en-US" sz="1100" dirty="0"/>
              <a:t> dua untuk </a:t>
            </a:r>
            <a:r>
              <a:rPr lang="en-US" sz="1100" dirty="0" err="1"/>
              <a:t>dapat</a:t>
            </a:r>
            <a:r>
              <a:rPr lang="en-US" sz="1100" dirty="0"/>
              <a:t> Card Number &amp; Valid True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C6B1190-A125-DF08-914B-F86A150AA314}"/>
              </a:ext>
            </a:extLst>
          </p:cNvPr>
          <p:cNvCxnSpPr>
            <a:endCxn id="152" idx="0"/>
          </p:cNvCxnSpPr>
          <p:nvPr/>
        </p:nvCxnSpPr>
        <p:spPr>
          <a:xfrm>
            <a:off x="3445272" y="4824305"/>
            <a:ext cx="0" cy="311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4E18FE7-3E84-449D-9D90-9667F14DF776}"/>
              </a:ext>
            </a:extLst>
          </p:cNvPr>
          <p:cNvCxnSpPr>
            <a:stCxn id="152" idx="3"/>
            <a:endCxn id="153" idx="1"/>
          </p:cNvCxnSpPr>
          <p:nvPr/>
        </p:nvCxnSpPr>
        <p:spPr>
          <a:xfrm>
            <a:off x="4319492" y="5553092"/>
            <a:ext cx="3248430" cy="22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44C40DC2-8309-C89C-4BD9-A9699A6AB2CB}"/>
              </a:ext>
            </a:extLst>
          </p:cNvPr>
          <p:cNvCxnSpPr>
            <a:stCxn id="153" idx="3"/>
            <a:endCxn id="147" idx="1"/>
          </p:cNvCxnSpPr>
          <p:nvPr/>
        </p:nvCxnSpPr>
        <p:spPr>
          <a:xfrm flipV="1">
            <a:off x="9316363" y="4538564"/>
            <a:ext cx="715144" cy="10373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166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Refund Manual </a:t>
            </a:r>
            <a:r>
              <a:rPr lang="en-US" dirty="0" err="1"/>
              <a:t>Secara</a:t>
            </a:r>
            <a:r>
              <a:rPr lang="en-US" dirty="0"/>
              <a:t> Bulk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D03F2-9984-7332-41D7-62C9126F7D06}"/>
              </a:ext>
            </a:extLst>
          </p:cNvPr>
          <p:cNvSpPr/>
          <p:nvPr/>
        </p:nvSpPr>
        <p:spPr>
          <a:xfrm>
            <a:off x="99600" y="1866917"/>
            <a:ext cx="1729200" cy="696406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Complain Refund Merchant Dari </a:t>
            </a:r>
            <a:r>
              <a:rPr lang="en-US" sz="1400" dirty="0" err="1"/>
              <a:t>HiYYokke</a:t>
            </a:r>
            <a:r>
              <a:rPr lang="en-US" sz="1400" dirty="0"/>
              <a:t> By Case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41272-A395-5FDF-86D2-BE6ADDF2DA75}"/>
              </a:ext>
            </a:extLst>
          </p:cNvPr>
          <p:cNvSpPr/>
          <p:nvPr/>
        </p:nvSpPr>
        <p:spPr>
          <a:xfrm>
            <a:off x="3798901" y="1713806"/>
            <a:ext cx="2128201" cy="99378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Checking Data (</a:t>
            </a:r>
            <a:r>
              <a:rPr lang="en-US" sz="1400" dirty="0" err="1"/>
              <a:t>penyesuaian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template upload Screen Bulk Manual Posting)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ECCCC-7D10-792F-A6D3-E527E45D8C13}"/>
              </a:ext>
            </a:extLst>
          </p:cNvPr>
          <p:cNvSpPr/>
          <p:nvPr/>
        </p:nvSpPr>
        <p:spPr>
          <a:xfrm>
            <a:off x="2141361" y="3303761"/>
            <a:ext cx="1601646" cy="76416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Breakdown 1 file per 100 </a:t>
            </a:r>
            <a:r>
              <a:rPr lang="en-US" sz="1400" dirty="0" err="1"/>
              <a:t>Trx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CE159-7511-6FBA-4035-CE967FB02453}"/>
              </a:ext>
            </a:extLst>
          </p:cNvPr>
          <p:cNvSpPr/>
          <p:nvPr/>
        </p:nvSpPr>
        <p:spPr>
          <a:xfrm>
            <a:off x="5231878" y="3308041"/>
            <a:ext cx="3070455" cy="78463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Lookup data di system untuk </a:t>
            </a:r>
            <a:r>
              <a:rPr lang="en-US" sz="1400" dirty="0" err="1"/>
              <a:t>mendapatakan</a:t>
            </a:r>
            <a:r>
              <a:rPr lang="en-US" sz="1400" dirty="0"/>
              <a:t> detail Card Number, Valid True, dan Auth Sequence Number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3A681-18F9-7D0E-E31B-B64D9EDE8C80}"/>
              </a:ext>
            </a:extLst>
          </p:cNvPr>
          <p:cNvSpPr/>
          <p:nvPr/>
        </p:nvSpPr>
        <p:spPr>
          <a:xfrm>
            <a:off x="2508862" y="5722027"/>
            <a:ext cx="2239630" cy="954107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Search by Approval Code di Screen Authorization History untuk </a:t>
            </a:r>
            <a:r>
              <a:rPr lang="en-US" sz="1400" dirty="0" err="1"/>
              <a:t>dapat</a:t>
            </a:r>
            <a:r>
              <a:rPr lang="en-US" sz="1400" dirty="0"/>
              <a:t> Auth Sequence Number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F35A7-B7DC-C52D-2155-2F499EAA05C7}"/>
              </a:ext>
            </a:extLst>
          </p:cNvPr>
          <p:cNvSpPr/>
          <p:nvPr/>
        </p:nvSpPr>
        <p:spPr>
          <a:xfrm>
            <a:off x="2783252" y="4624337"/>
            <a:ext cx="1690849" cy="82483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Bila Card Number 0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Look Up </a:t>
            </a:r>
            <a:r>
              <a:rPr lang="en-US" sz="1400" dirty="0" err="1"/>
              <a:t>kembali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648CF-1386-BA75-6C87-3BB986686582}"/>
              </a:ext>
            </a:extLst>
          </p:cNvPr>
          <p:cNvSpPr/>
          <p:nvPr/>
        </p:nvSpPr>
        <p:spPr>
          <a:xfrm>
            <a:off x="7797200" y="4624337"/>
            <a:ext cx="1807918" cy="824837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</a:t>
            </a:r>
            <a:r>
              <a:rPr lang="en-US" sz="1400" dirty="0" err="1"/>
              <a:t>dibutuhkan</a:t>
            </a:r>
            <a:r>
              <a:rPr lang="en-US" sz="1400" dirty="0"/>
              <a:t> </a:t>
            </a:r>
            <a:r>
              <a:rPr lang="en-US" sz="1400" dirty="0" err="1"/>
              <a:t>lengkap</a:t>
            </a:r>
            <a:r>
              <a:rPr lang="en-US" sz="1400" dirty="0"/>
              <a:t>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Proses Auth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07A5A-5433-29D1-36FD-11E45BCFF340}"/>
              </a:ext>
            </a:extLst>
          </p:cNvPr>
          <p:cNvSpPr/>
          <p:nvPr/>
        </p:nvSpPr>
        <p:spPr>
          <a:xfrm>
            <a:off x="5486400" y="5715226"/>
            <a:ext cx="2410643" cy="96771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Auth Sequence Number di copy </a:t>
            </a:r>
            <a:r>
              <a:rPr lang="en-US" sz="1400" dirty="0" err="1"/>
              <a:t>ke</a:t>
            </a:r>
            <a:r>
              <a:rPr lang="en-US" sz="1400" dirty="0"/>
              <a:t> screen bulk </a:t>
            </a:r>
            <a:r>
              <a:rPr lang="en-US" sz="1400" dirty="0" err="1"/>
              <a:t>lalu</a:t>
            </a:r>
            <a:r>
              <a:rPr lang="en-US" sz="1400" dirty="0"/>
              <a:t> look up </a:t>
            </a:r>
            <a:r>
              <a:rPr lang="en-US" sz="1400" dirty="0" err="1"/>
              <a:t>ke</a:t>
            </a:r>
            <a:r>
              <a:rPr lang="en-US" sz="1400" dirty="0"/>
              <a:t> dua untuk </a:t>
            </a:r>
            <a:r>
              <a:rPr lang="en-US" sz="1400" dirty="0" err="1"/>
              <a:t>dapat</a:t>
            </a:r>
            <a:r>
              <a:rPr lang="en-US" sz="1400" dirty="0"/>
              <a:t> Card Number &amp; Valid True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4CF2C-B4C3-053E-CC7F-110CE65D766F}"/>
              </a:ext>
            </a:extLst>
          </p:cNvPr>
          <p:cNvSpPr txBox="1"/>
          <p:nvPr/>
        </p:nvSpPr>
        <p:spPr>
          <a:xfrm>
            <a:off x="1780717" y="1673477"/>
            <a:ext cx="100253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Incoming data </a:t>
            </a:r>
            <a:r>
              <a:rPr lang="en-US" sz="1000" dirty="0" err="1"/>
              <a:t>dari</a:t>
            </a:r>
            <a:r>
              <a:rPr lang="en-US" sz="1000" dirty="0"/>
              <a:t> screen VOC MAAS</a:t>
            </a:r>
          </a:p>
          <a:p>
            <a:endParaRPr lang="en-US" sz="7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FD6FE3B-856F-1A62-820D-654363678A7B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5514831" y="2055765"/>
            <a:ext cx="600447" cy="190410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5E07490-C44C-FF10-1BA9-1DA58EA5A6F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3604510" y="2045268"/>
            <a:ext cx="596167" cy="192081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09949D-4F20-F172-60DC-E1F3DBA50813}"/>
              </a:ext>
            </a:extLst>
          </p:cNvPr>
          <p:cNvSpPr txBox="1"/>
          <p:nvPr/>
        </p:nvSpPr>
        <p:spPr>
          <a:xfrm>
            <a:off x="5245415" y="2777849"/>
            <a:ext cx="1387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Refund &lt;100 </a:t>
            </a:r>
            <a:r>
              <a:rPr lang="en-US" sz="1000" dirty="0" err="1"/>
              <a:t>Trx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6DC26B-9CD7-AC95-8714-E22F3F4364BB}"/>
              </a:ext>
            </a:extLst>
          </p:cNvPr>
          <p:cNvSpPr txBox="1"/>
          <p:nvPr/>
        </p:nvSpPr>
        <p:spPr>
          <a:xfrm>
            <a:off x="3586427" y="2764266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Refund &gt;100 </a:t>
            </a:r>
            <a:r>
              <a:rPr lang="en-US" sz="1000" dirty="0" err="1"/>
              <a:t>Trx</a:t>
            </a:r>
            <a:endParaRPr lang="en-US" sz="1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9AA6AB-B1EE-4E81-CA1C-1932BDD6F4A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743007" y="3685843"/>
            <a:ext cx="1488871" cy="14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A58124-E55A-DCE9-26B2-8EB446B199AE}"/>
              </a:ext>
            </a:extLst>
          </p:cNvPr>
          <p:cNvSpPr txBox="1"/>
          <p:nvPr/>
        </p:nvSpPr>
        <p:spPr>
          <a:xfrm>
            <a:off x="3916156" y="3331643"/>
            <a:ext cx="1236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Proses </a:t>
            </a:r>
            <a:r>
              <a:rPr lang="en-US" sz="1000" dirty="0" err="1"/>
              <a:t>ke</a:t>
            </a:r>
            <a:r>
              <a:rPr lang="en-US" sz="1000" dirty="0"/>
              <a:t> screen Bulk Manual Posting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B8DD858-2110-9501-5FE8-A4C724157DC3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4932061" y="2789291"/>
            <a:ext cx="531663" cy="31384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2E1421D-E11F-0075-B9D1-75776A87ED3E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7468301" y="3391478"/>
            <a:ext cx="531663" cy="193405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E37F175-DB75-14C4-E2C8-F6DBEED55592}"/>
              </a:ext>
            </a:extLst>
          </p:cNvPr>
          <p:cNvSpPr/>
          <p:nvPr/>
        </p:nvSpPr>
        <p:spPr>
          <a:xfrm>
            <a:off x="10269217" y="4679565"/>
            <a:ext cx="1923541" cy="714377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Setelah</a:t>
            </a:r>
            <a:r>
              <a:rPr lang="en-US" sz="1400" dirty="0"/>
              <a:t> Proses Auth done.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Posting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92E703-A9D2-AADD-70E7-67760C2E29CA}"/>
              </a:ext>
            </a:extLst>
          </p:cNvPr>
          <p:cNvSpPr txBox="1"/>
          <p:nvPr/>
        </p:nvSpPr>
        <p:spPr>
          <a:xfrm>
            <a:off x="6980062" y="4121980"/>
            <a:ext cx="1057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Look Up Clear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31E5F3-55E6-5E68-7B5B-38173E04313B}"/>
              </a:ext>
            </a:extLst>
          </p:cNvPr>
          <p:cNvSpPr txBox="1"/>
          <p:nvPr/>
        </p:nvSpPr>
        <p:spPr>
          <a:xfrm>
            <a:off x="5373308" y="4124376"/>
            <a:ext cx="1236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Look Up Not Clear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4FAD24-B9C4-6A17-B248-7BF5906959D4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3628677" y="5449172"/>
            <a:ext cx="0" cy="272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F3AE367-28AA-B457-1E22-4FD3B454A453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748492" y="6199081"/>
            <a:ext cx="737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FFE43808-2BED-032A-6474-B87A9AF8CEF5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897043" y="5449174"/>
            <a:ext cx="804116" cy="7499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3CE1E1B-78F7-8CD3-45FA-0C1CEE62A935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 flipV="1">
            <a:off x="9605118" y="5036754"/>
            <a:ext cx="664099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20E620-DB7D-B873-6EBA-D708228B1D79}"/>
              </a:ext>
            </a:extLst>
          </p:cNvPr>
          <p:cNvSpPr/>
          <p:nvPr/>
        </p:nvSpPr>
        <p:spPr>
          <a:xfrm>
            <a:off x="2685517" y="2004337"/>
            <a:ext cx="881242" cy="42504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Proses </a:t>
            </a:r>
            <a:r>
              <a:rPr lang="en-US" sz="1400" dirty="0" err="1"/>
              <a:t>Validasi</a:t>
            </a:r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259579-E08D-4AE3-9852-446AA0C802D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1828800" y="2215120"/>
            <a:ext cx="856717" cy="1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517B22-3037-25AF-B162-F4615F21A750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566759" y="2210700"/>
            <a:ext cx="232142" cy="6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88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Proses Manual Posting (Propose </a:t>
            </a:r>
            <a:r>
              <a:rPr lang="en-US" dirty="0" err="1"/>
              <a:t>Fase</a:t>
            </a:r>
            <a:r>
              <a:rPr lang="en-US" dirty="0"/>
              <a:t> 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0A4209-6CBC-F653-A5EE-55CA2B2549D8}"/>
              </a:ext>
            </a:extLst>
          </p:cNvPr>
          <p:cNvSpPr/>
          <p:nvPr/>
        </p:nvSpPr>
        <p:spPr>
          <a:xfrm>
            <a:off x="151196" y="996369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239F41-6CA9-0D7B-8B68-BD73283813FC}"/>
              </a:ext>
            </a:extLst>
          </p:cNvPr>
          <p:cNvSpPr/>
          <p:nvPr/>
        </p:nvSpPr>
        <p:spPr>
          <a:xfrm>
            <a:off x="151196" y="996367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HiYokke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439A82-B4CB-4178-53D3-ADFCC34EF536}"/>
              </a:ext>
            </a:extLst>
          </p:cNvPr>
          <p:cNvSpPr/>
          <p:nvPr/>
        </p:nvSpPr>
        <p:spPr>
          <a:xfrm>
            <a:off x="1859130" y="986648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8582F-A57F-FDC0-BBB3-7893A1B65BA3}"/>
              </a:ext>
            </a:extLst>
          </p:cNvPr>
          <p:cNvSpPr/>
          <p:nvPr/>
        </p:nvSpPr>
        <p:spPr>
          <a:xfrm>
            <a:off x="1869676" y="996365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PnS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1F44E9-32FA-9CF7-B284-B451365987DA}"/>
              </a:ext>
            </a:extLst>
          </p:cNvPr>
          <p:cNvSpPr/>
          <p:nvPr/>
        </p:nvSpPr>
        <p:spPr>
          <a:xfrm>
            <a:off x="3588156" y="996367"/>
            <a:ext cx="5810730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73A11D-B74E-F2BD-6836-6202AF4D20DB}"/>
              </a:ext>
            </a:extLst>
          </p:cNvPr>
          <p:cNvSpPr/>
          <p:nvPr/>
        </p:nvSpPr>
        <p:spPr>
          <a:xfrm>
            <a:off x="3588156" y="996365"/>
            <a:ext cx="5810730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ENGINE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50A59E-3A1E-B3E3-5507-89BF3D16D962}"/>
              </a:ext>
            </a:extLst>
          </p:cNvPr>
          <p:cNvSpPr/>
          <p:nvPr/>
        </p:nvSpPr>
        <p:spPr>
          <a:xfrm>
            <a:off x="9516983" y="986648"/>
            <a:ext cx="2534366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824B501-D11B-B1CB-A8E3-8A9E8DFE8E43}"/>
              </a:ext>
            </a:extLst>
          </p:cNvPr>
          <p:cNvSpPr/>
          <p:nvPr/>
        </p:nvSpPr>
        <p:spPr>
          <a:xfrm>
            <a:off x="9516983" y="986646"/>
            <a:ext cx="2534366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90A06-C8DF-1B14-49DD-3B39B41AFF18}"/>
              </a:ext>
            </a:extLst>
          </p:cNvPr>
          <p:cNvSpPr/>
          <p:nvPr/>
        </p:nvSpPr>
        <p:spPr>
          <a:xfrm>
            <a:off x="258747" y="1684535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Complain Refund Merchant Dari </a:t>
            </a:r>
            <a:r>
              <a:rPr lang="en-US" sz="1100" dirty="0" err="1"/>
              <a:t>HiYYokke</a:t>
            </a:r>
            <a:r>
              <a:rPr lang="en-US" sz="1100" dirty="0"/>
              <a:t> By Case 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CE9E3-4598-CD73-5C9E-95F28D31CFDB}"/>
              </a:ext>
            </a:extLst>
          </p:cNvPr>
          <p:cNvSpPr/>
          <p:nvPr/>
        </p:nvSpPr>
        <p:spPr>
          <a:xfrm>
            <a:off x="1952582" y="1629526"/>
            <a:ext cx="1395825" cy="68149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file dan proses upload file </a:t>
            </a:r>
            <a:r>
              <a:rPr lang="en-US" sz="1100" dirty="0" err="1"/>
              <a:t>dr</a:t>
            </a:r>
            <a:r>
              <a:rPr lang="en-US" sz="1100" dirty="0"/>
              <a:t> screen VOC MAAS </a:t>
            </a:r>
            <a:r>
              <a:rPr lang="en-US" sz="1100" dirty="0" err="1"/>
              <a:t>ke</a:t>
            </a:r>
            <a:r>
              <a:rPr lang="en-US" sz="1100" dirty="0"/>
              <a:t> Engine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4CEADF-1B73-3CFD-F2E5-D906C240E8F4}"/>
              </a:ext>
            </a:extLst>
          </p:cNvPr>
          <p:cNvSpPr txBox="1"/>
          <p:nvPr/>
        </p:nvSpPr>
        <p:spPr>
          <a:xfrm>
            <a:off x="1678276" y="2348886"/>
            <a:ext cx="1993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Checking Surat </a:t>
            </a:r>
            <a:r>
              <a:rPr lang="en-US" sz="1000" dirty="0" err="1"/>
              <a:t>Permohonan</a:t>
            </a:r>
            <a:r>
              <a:rPr lang="en-US" sz="1000" dirty="0"/>
              <a:t> Refund Manual untuk </a:t>
            </a:r>
            <a:r>
              <a:rPr lang="en-US" sz="1000" dirty="0" err="1"/>
              <a:t>mencari</a:t>
            </a:r>
            <a:r>
              <a:rPr lang="en-US" sz="1000" dirty="0"/>
              <a:t> Tanggal </a:t>
            </a:r>
            <a:r>
              <a:rPr lang="en-US" sz="1000" dirty="0" err="1"/>
              <a:t>Trx</a:t>
            </a:r>
            <a:r>
              <a:rPr lang="en-US" sz="1000" dirty="0"/>
              <a:t> Original, Nominal, Auth Number, dan MID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7A8567-6EE3-43AF-4D26-F3F7CE8C69D8}"/>
              </a:ext>
            </a:extLst>
          </p:cNvPr>
          <p:cNvSpPr/>
          <p:nvPr/>
        </p:nvSpPr>
        <p:spPr>
          <a:xfrm>
            <a:off x="3760802" y="1636555"/>
            <a:ext cx="1887524" cy="66744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Generate </a:t>
            </a:r>
            <a:r>
              <a:rPr lang="en-US" sz="1100" dirty="0" err="1"/>
              <a:t>ke</a:t>
            </a:r>
            <a:r>
              <a:rPr lang="en-US" sz="1100" dirty="0"/>
              <a:t> format template upload Screen Bulk Manual Posting)</a:t>
            </a:r>
          </a:p>
        </p:txBody>
      </p:sp>
    </p:spTree>
    <p:extLst>
      <p:ext uri="{BB962C8B-B14F-4D97-AF65-F5344CB8AC3E}">
        <p14:creationId xmlns:p14="http://schemas.microsoft.com/office/powerpoint/2010/main" val="331131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Refund Manual </a:t>
            </a:r>
            <a:r>
              <a:rPr lang="en-US" dirty="0" err="1"/>
              <a:t>Secara</a:t>
            </a:r>
            <a:r>
              <a:rPr lang="en-US" dirty="0"/>
              <a:t> Bulk (Propose – </a:t>
            </a:r>
            <a:r>
              <a:rPr lang="en-US" dirty="0" err="1"/>
              <a:t>Fase</a:t>
            </a:r>
            <a:r>
              <a:rPr lang="en-US" dirty="0"/>
              <a:t> 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0A4209-6CBC-F653-A5EE-55CA2B2549D8}"/>
              </a:ext>
            </a:extLst>
          </p:cNvPr>
          <p:cNvSpPr/>
          <p:nvPr/>
        </p:nvSpPr>
        <p:spPr>
          <a:xfrm>
            <a:off x="151196" y="996369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239F41-6CA9-0D7B-8B68-BD73283813FC}"/>
              </a:ext>
            </a:extLst>
          </p:cNvPr>
          <p:cNvSpPr/>
          <p:nvPr/>
        </p:nvSpPr>
        <p:spPr>
          <a:xfrm>
            <a:off x="151196" y="996367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HiYokke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B032AA-5745-7662-4E26-0F604F6C1F3A}"/>
              </a:ext>
            </a:extLst>
          </p:cNvPr>
          <p:cNvSpPr/>
          <p:nvPr/>
        </p:nvSpPr>
        <p:spPr>
          <a:xfrm>
            <a:off x="258747" y="1684535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Complain Refund Merchant Dari </a:t>
            </a:r>
            <a:r>
              <a:rPr lang="en-US" sz="1100" dirty="0" err="1"/>
              <a:t>HiYYokke</a:t>
            </a:r>
            <a:r>
              <a:rPr lang="en-US" sz="1100" dirty="0"/>
              <a:t> By Case 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439A82-B4CB-4178-53D3-ADFCC34EF536}"/>
              </a:ext>
            </a:extLst>
          </p:cNvPr>
          <p:cNvSpPr/>
          <p:nvPr/>
        </p:nvSpPr>
        <p:spPr>
          <a:xfrm>
            <a:off x="1859130" y="986648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8582F-A57F-FDC0-BBB3-7893A1B65BA3}"/>
              </a:ext>
            </a:extLst>
          </p:cNvPr>
          <p:cNvSpPr/>
          <p:nvPr/>
        </p:nvSpPr>
        <p:spPr>
          <a:xfrm>
            <a:off x="1869676" y="996365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PnS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5D97F5-EF75-F0DE-B871-38ED7D701DBC}"/>
              </a:ext>
            </a:extLst>
          </p:cNvPr>
          <p:cNvSpPr/>
          <p:nvPr/>
        </p:nvSpPr>
        <p:spPr>
          <a:xfrm>
            <a:off x="1952582" y="1629526"/>
            <a:ext cx="1395825" cy="68149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file dan proses upload file </a:t>
            </a:r>
            <a:r>
              <a:rPr lang="en-US" sz="1100" dirty="0" err="1"/>
              <a:t>dr</a:t>
            </a:r>
            <a:r>
              <a:rPr lang="en-US" sz="1100" dirty="0"/>
              <a:t> screen VOC MAAS </a:t>
            </a:r>
            <a:r>
              <a:rPr lang="en-US" sz="1100" dirty="0" err="1"/>
              <a:t>ke</a:t>
            </a:r>
            <a:r>
              <a:rPr lang="en-US" sz="1100" dirty="0"/>
              <a:t> Engine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1F44E9-32FA-9CF7-B284-B451365987DA}"/>
              </a:ext>
            </a:extLst>
          </p:cNvPr>
          <p:cNvSpPr/>
          <p:nvPr/>
        </p:nvSpPr>
        <p:spPr>
          <a:xfrm>
            <a:off x="3588156" y="1024942"/>
            <a:ext cx="5810730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73A11D-B74E-F2BD-6836-6202AF4D20DB}"/>
              </a:ext>
            </a:extLst>
          </p:cNvPr>
          <p:cNvSpPr/>
          <p:nvPr/>
        </p:nvSpPr>
        <p:spPr>
          <a:xfrm>
            <a:off x="3588156" y="996365"/>
            <a:ext cx="5810730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ENGINE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FBD297-FD23-53F6-9677-D8DB11C3313F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 flipV="1">
            <a:off x="1654572" y="1970276"/>
            <a:ext cx="2980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3F3DBA2-2CEF-87E5-65DF-1E499F790B7A}"/>
              </a:ext>
            </a:extLst>
          </p:cNvPr>
          <p:cNvSpPr/>
          <p:nvPr/>
        </p:nvSpPr>
        <p:spPr>
          <a:xfrm>
            <a:off x="3760802" y="1636555"/>
            <a:ext cx="1887524" cy="66744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Generate </a:t>
            </a:r>
            <a:r>
              <a:rPr lang="en-US" sz="1100" dirty="0" err="1"/>
              <a:t>ke</a:t>
            </a:r>
            <a:r>
              <a:rPr lang="en-US" sz="1100" dirty="0"/>
              <a:t> format template upload Screen Bulk Manual Posting)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2F6728-76D3-74E5-076D-7DD3AC05EDB9}"/>
              </a:ext>
            </a:extLst>
          </p:cNvPr>
          <p:cNvSpPr/>
          <p:nvPr/>
        </p:nvSpPr>
        <p:spPr>
          <a:xfrm>
            <a:off x="6003404" y="1636554"/>
            <a:ext cx="2426222" cy="66744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Lookup data by MID dan Approval Code untuk </a:t>
            </a:r>
            <a:r>
              <a:rPr lang="en-US" sz="1100" dirty="0" err="1"/>
              <a:t>mendapatakan</a:t>
            </a:r>
            <a:r>
              <a:rPr lang="en-US" sz="1100" dirty="0"/>
              <a:t> detail Card Number, Valid True, dan Auth Sequence Number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7D67C-A66C-2506-1BF7-8F7169F25413}"/>
              </a:ext>
            </a:extLst>
          </p:cNvPr>
          <p:cNvSpPr/>
          <p:nvPr/>
        </p:nvSpPr>
        <p:spPr>
          <a:xfrm>
            <a:off x="5295177" y="3042388"/>
            <a:ext cx="1601646" cy="76416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Breakdown 1 file per 100 </a:t>
            </a:r>
            <a:r>
              <a:rPr lang="en-US" sz="1100" dirty="0" err="1"/>
              <a:t>Trx</a:t>
            </a:r>
            <a:endParaRPr lang="en-US" sz="11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E0F926-02F1-EDC3-47E3-5C7F080D393F}"/>
              </a:ext>
            </a:extLst>
          </p:cNvPr>
          <p:cNvCxnSpPr>
            <a:cxnSpLocks/>
            <a:stCxn id="20" idx="3"/>
            <a:endCxn id="30" idx="1"/>
          </p:cNvCxnSpPr>
          <p:nvPr/>
        </p:nvCxnSpPr>
        <p:spPr>
          <a:xfrm>
            <a:off x="3348407" y="1970276"/>
            <a:ext cx="41239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8C868F-7372-BED5-0C6B-2A15167F494B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5648326" y="1970276"/>
            <a:ext cx="35507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CD4F02A-D79C-5FEF-3F03-18D4803678FE}"/>
              </a:ext>
            </a:extLst>
          </p:cNvPr>
          <p:cNvSpPr/>
          <p:nvPr/>
        </p:nvSpPr>
        <p:spPr>
          <a:xfrm>
            <a:off x="7562127" y="3042387"/>
            <a:ext cx="1601646" cy="76416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Generate to file untuk proses Auth 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006DD7A-8B9C-F7A0-8307-C55DD4981A8E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rot="5400000">
            <a:off x="6287063" y="2112936"/>
            <a:ext cx="738390" cy="11205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91E0453-9C6B-6FEC-1E97-09863EDE8FCF}"/>
              </a:ext>
            </a:extLst>
          </p:cNvPr>
          <p:cNvCxnSpPr>
            <a:stCxn id="32" idx="2"/>
            <a:endCxn id="42" idx="0"/>
          </p:cNvCxnSpPr>
          <p:nvPr/>
        </p:nvCxnSpPr>
        <p:spPr>
          <a:xfrm rot="16200000" flipH="1">
            <a:off x="7420538" y="2099974"/>
            <a:ext cx="738389" cy="11464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5AA126-EAD0-519E-9B32-F950F1F3BBC3}"/>
              </a:ext>
            </a:extLst>
          </p:cNvPr>
          <p:cNvCxnSpPr>
            <a:stCxn id="33" idx="3"/>
            <a:endCxn id="42" idx="1"/>
          </p:cNvCxnSpPr>
          <p:nvPr/>
        </p:nvCxnSpPr>
        <p:spPr>
          <a:xfrm flipV="1">
            <a:off x="6896823" y="3424469"/>
            <a:ext cx="66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AD540B-8BA8-2E12-6D5D-8933E1F275DD}"/>
              </a:ext>
            </a:extLst>
          </p:cNvPr>
          <p:cNvSpPr txBox="1"/>
          <p:nvPr/>
        </p:nvSpPr>
        <p:spPr>
          <a:xfrm>
            <a:off x="6180245" y="2418293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Refund &gt;100 </a:t>
            </a:r>
            <a:r>
              <a:rPr lang="en-US" sz="1000" i="1" dirty="0" err="1"/>
              <a:t>Trx</a:t>
            </a:r>
            <a:endParaRPr lang="en-US" sz="1000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450ED4-AE5D-79FE-8F5A-39121B13B856}"/>
              </a:ext>
            </a:extLst>
          </p:cNvPr>
          <p:cNvSpPr txBox="1"/>
          <p:nvPr/>
        </p:nvSpPr>
        <p:spPr>
          <a:xfrm>
            <a:off x="7300761" y="2418293"/>
            <a:ext cx="1387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Refund &lt;100 </a:t>
            </a:r>
            <a:r>
              <a:rPr lang="en-US" sz="1000" i="1" dirty="0" err="1"/>
              <a:t>Trx</a:t>
            </a:r>
            <a:endParaRPr lang="en-US" sz="1000" i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ED325D7-5168-5356-2A85-99308EE946FB}"/>
              </a:ext>
            </a:extLst>
          </p:cNvPr>
          <p:cNvSpPr/>
          <p:nvPr/>
        </p:nvSpPr>
        <p:spPr>
          <a:xfrm>
            <a:off x="1971484" y="3923611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Download file 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3B6C34A-0723-5B13-08C3-0D01A81CAB85}"/>
              </a:ext>
            </a:extLst>
          </p:cNvPr>
          <p:cNvCxnSpPr>
            <a:stCxn id="42" idx="2"/>
            <a:endCxn id="58" idx="3"/>
          </p:cNvCxnSpPr>
          <p:nvPr/>
        </p:nvCxnSpPr>
        <p:spPr>
          <a:xfrm rot="5400000">
            <a:off x="5663729" y="1510131"/>
            <a:ext cx="402803" cy="49956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E53B61F-BDF9-4100-883B-BD68C344CA65}"/>
              </a:ext>
            </a:extLst>
          </p:cNvPr>
          <p:cNvSpPr/>
          <p:nvPr/>
        </p:nvSpPr>
        <p:spPr>
          <a:xfrm>
            <a:off x="10060752" y="4445571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Auth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236F5D-D183-D6C5-67F8-F091145FA74D}"/>
              </a:ext>
            </a:extLst>
          </p:cNvPr>
          <p:cNvSpPr/>
          <p:nvPr/>
        </p:nvSpPr>
        <p:spPr>
          <a:xfrm>
            <a:off x="10060752" y="5226500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Posting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50A59E-3A1E-B3E3-5507-89BF3D16D962}"/>
              </a:ext>
            </a:extLst>
          </p:cNvPr>
          <p:cNvSpPr/>
          <p:nvPr/>
        </p:nvSpPr>
        <p:spPr>
          <a:xfrm>
            <a:off x="9491482" y="1014666"/>
            <a:ext cx="2534366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824B501-D11B-B1CB-A8E3-8A9E8DFE8E43}"/>
              </a:ext>
            </a:extLst>
          </p:cNvPr>
          <p:cNvSpPr/>
          <p:nvPr/>
        </p:nvSpPr>
        <p:spPr>
          <a:xfrm>
            <a:off x="9491482" y="996365"/>
            <a:ext cx="2534366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MAAS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4F26D17-3025-EDB7-EE2F-EB495B0483B9}"/>
              </a:ext>
            </a:extLst>
          </p:cNvPr>
          <p:cNvCxnSpPr>
            <a:cxnSpLocks/>
            <a:stCxn id="58" idx="2"/>
            <a:endCxn id="61" idx="1"/>
          </p:cNvCxnSpPr>
          <p:nvPr/>
        </p:nvCxnSpPr>
        <p:spPr>
          <a:xfrm rot="16200000" flipH="1">
            <a:off x="6246965" y="917525"/>
            <a:ext cx="236219" cy="739135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8FAC85C-7F68-FFF4-4B95-F592E889999D}"/>
              </a:ext>
            </a:extLst>
          </p:cNvPr>
          <p:cNvSpPr txBox="1"/>
          <p:nvPr/>
        </p:nvSpPr>
        <p:spPr>
          <a:xfrm>
            <a:off x="5865130" y="4533684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Proses Upload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EDD4392-F93C-A172-DDF7-0939DAE31214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10758665" y="5017054"/>
            <a:ext cx="0" cy="209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29A0A10-2753-C71B-52E3-69C19755A2C8}"/>
              </a:ext>
            </a:extLst>
          </p:cNvPr>
          <p:cNvSpPr/>
          <p:nvPr/>
        </p:nvSpPr>
        <p:spPr>
          <a:xfrm>
            <a:off x="5891142" y="6230242"/>
            <a:ext cx="1204761" cy="50105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Compile MID </a:t>
            </a:r>
            <a:r>
              <a:rPr lang="en-US" sz="1100" dirty="0" err="1"/>
              <a:t>Gagal</a:t>
            </a:r>
            <a:r>
              <a:rPr lang="en-US" sz="1100" dirty="0"/>
              <a:t> Posting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F1983B-3C76-9156-A8EF-BFA134729A54}"/>
              </a:ext>
            </a:extLst>
          </p:cNvPr>
          <p:cNvSpPr/>
          <p:nvPr/>
        </p:nvSpPr>
        <p:spPr>
          <a:xfrm>
            <a:off x="1977227" y="5702734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</a:t>
            </a:r>
            <a:r>
              <a:rPr lang="en-US" sz="1100" dirty="0" err="1"/>
              <a:t>Validasi</a:t>
            </a:r>
            <a:endParaRPr lang="en-US" sz="11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EC3D23F-4328-1D2B-9F11-7A56B4B381A9}"/>
              </a:ext>
            </a:extLst>
          </p:cNvPr>
          <p:cNvCxnSpPr>
            <a:stCxn id="62" idx="2"/>
            <a:endCxn id="3" idx="3"/>
          </p:cNvCxnSpPr>
          <p:nvPr/>
        </p:nvCxnSpPr>
        <p:spPr>
          <a:xfrm rot="5400000">
            <a:off x="8585892" y="4307994"/>
            <a:ext cx="682784" cy="366276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5481A4-8F33-141B-5A38-16ECBCDA7270}"/>
              </a:ext>
            </a:extLst>
          </p:cNvPr>
          <p:cNvCxnSpPr>
            <a:cxnSpLocks/>
            <a:stCxn id="3" idx="1"/>
            <a:endCxn id="4" idx="2"/>
          </p:cNvCxnSpPr>
          <p:nvPr/>
        </p:nvCxnSpPr>
        <p:spPr>
          <a:xfrm rot="10800000">
            <a:off x="2675140" y="6274217"/>
            <a:ext cx="3216002" cy="2065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83C9EF-E394-8E1C-8CC9-0DBBFE20D5EF}"/>
              </a:ext>
            </a:extLst>
          </p:cNvPr>
          <p:cNvSpPr txBox="1"/>
          <p:nvPr/>
        </p:nvSpPr>
        <p:spPr>
          <a:xfrm>
            <a:off x="9448193" y="6229106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Gagal</a:t>
            </a:r>
            <a:r>
              <a:rPr lang="en-US" sz="1000" i="1" dirty="0"/>
              <a:t> Posting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39A2723-DA39-250F-ACFB-7F42C1F1E910}"/>
              </a:ext>
            </a:extLst>
          </p:cNvPr>
          <p:cNvCxnSpPr>
            <a:stCxn id="62" idx="2"/>
            <a:endCxn id="4" idx="3"/>
          </p:cNvCxnSpPr>
          <p:nvPr/>
        </p:nvCxnSpPr>
        <p:spPr>
          <a:xfrm rot="5400000">
            <a:off x="6970613" y="2200423"/>
            <a:ext cx="190493" cy="73856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894047-0D21-6E75-CBCF-0EB6445B2ECA}"/>
              </a:ext>
            </a:extLst>
          </p:cNvPr>
          <p:cNvSpPr txBox="1"/>
          <p:nvPr/>
        </p:nvSpPr>
        <p:spPr>
          <a:xfrm>
            <a:off x="9433062" y="5752871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Berhasil</a:t>
            </a:r>
            <a:r>
              <a:rPr lang="en-US" sz="1000" i="1" dirty="0"/>
              <a:t> Posting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CC719AFE-6438-F874-E4AD-F7DB7D4D602A}"/>
              </a:ext>
            </a:extLst>
          </p:cNvPr>
          <p:cNvCxnSpPr>
            <a:cxnSpLocks/>
            <a:stCxn id="4" idx="0"/>
            <a:endCxn id="62" idx="1"/>
          </p:cNvCxnSpPr>
          <p:nvPr/>
        </p:nvCxnSpPr>
        <p:spPr>
          <a:xfrm rot="5400000" flipH="1" flipV="1">
            <a:off x="6272700" y="1914682"/>
            <a:ext cx="190492" cy="73856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8DBCFCE-00E2-5774-7D44-3E65F3B31086}"/>
              </a:ext>
            </a:extLst>
          </p:cNvPr>
          <p:cNvSpPr txBox="1"/>
          <p:nvPr/>
        </p:nvSpPr>
        <p:spPr>
          <a:xfrm>
            <a:off x="2346052" y="4950363"/>
            <a:ext cx="1104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File </a:t>
            </a:r>
            <a:r>
              <a:rPr lang="en-US" sz="1000" i="1" dirty="0" err="1"/>
              <a:t>Gagal</a:t>
            </a:r>
            <a:r>
              <a:rPr lang="en-US" sz="1000" i="1" dirty="0"/>
              <a:t> Posting di Upload </a:t>
            </a:r>
            <a:r>
              <a:rPr lang="en-US" sz="1000" i="1" dirty="0" err="1"/>
              <a:t>untuk</a:t>
            </a:r>
            <a:r>
              <a:rPr lang="en-US" sz="1000" i="1" dirty="0"/>
              <a:t> posting </a:t>
            </a:r>
            <a:r>
              <a:rPr lang="en-US" sz="1000" i="1" dirty="0" err="1"/>
              <a:t>ulang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581024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Refund Manual </a:t>
            </a:r>
            <a:r>
              <a:rPr lang="en-US" dirty="0" err="1"/>
              <a:t>Secara</a:t>
            </a:r>
            <a:r>
              <a:rPr lang="en-US" dirty="0"/>
              <a:t> Bulk (Propose – </a:t>
            </a:r>
            <a:r>
              <a:rPr lang="en-US" dirty="0" err="1"/>
              <a:t>Fase</a:t>
            </a:r>
            <a:r>
              <a:rPr lang="en-US" dirty="0"/>
              <a:t> 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0A4209-6CBC-F653-A5EE-55CA2B2549D8}"/>
              </a:ext>
            </a:extLst>
          </p:cNvPr>
          <p:cNvSpPr/>
          <p:nvPr/>
        </p:nvSpPr>
        <p:spPr>
          <a:xfrm>
            <a:off x="151196" y="996369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239F41-6CA9-0D7B-8B68-BD73283813FC}"/>
              </a:ext>
            </a:extLst>
          </p:cNvPr>
          <p:cNvSpPr/>
          <p:nvPr/>
        </p:nvSpPr>
        <p:spPr>
          <a:xfrm>
            <a:off x="151196" y="996367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HiYokke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B032AA-5745-7662-4E26-0F604F6C1F3A}"/>
              </a:ext>
            </a:extLst>
          </p:cNvPr>
          <p:cNvSpPr/>
          <p:nvPr/>
        </p:nvSpPr>
        <p:spPr>
          <a:xfrm>
            <a:off x="258747" y="1684535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Complain Refund Merchant Dari </a:t>
            </a:r>
            <a:r>
              <a:rPr lang="en-US" sz="1100" dirty="0" err="1"/>
              <a:t>HiYYokke</a:t>
            </a:r>
            <a:r>
              <a:rPr lang="en-US" sz="1100" dirty="0"/>
              <a:t> By Case 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439A82-B4CB-4178-53D3-ADFCC34EF536}"/>
              </a:ext>
            </a:extLst>
          </p:cNvPr>
          <p:cNvSpPr/>
          <p:nvPr/>
        </p:nvSpPr>
        <p:spPr>
          <a:xfrm>
            <a:off x="1859130" y="986648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8582F-A57F-FDC0-BBB3-7893A1B65BA3}"/>
              </a:ext>
            </a:extLst>
          </p:cNvPr>
          <p:cNvSpPr/>
          <p:nvPr/>
        </p:nvSpPr>
        <p:spPr>
          <a:xfrm>
            <a:off x="1869676" y="996365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PnS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5D97F5-EF75-F0DE-B871-38ED7D701DBC}"/>
              </a:ext>
            </a:extLst>
          </p:cNvPr>
          <p:cNvSpPr/>
          <p:nvPr/>
        </p:nvSpPr>
        <p:spPr>
          <a:xfrm>
            <a:off x="1952582" y="1629526"/>
            <a:ext cx="1395825" cy="68149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file dan proses upload file </a:t>
            </a:r>
            <a:r>
              <a:rPr lang="en-US" sz="1100" dirty="0" err="1"/>
              <a:t>dr</a:t>
            </a:r>
            <a:r>
              <a:rPr lang="en-US" sz="1100" dirty="0"/>
              <a:t> screen VOC MAAS </a:t>
            </a:r>
            <a:r>
              <a:rPr lang="en-US" sz="1100" dirty="0" err="1"/>
              <a:t>ke</a:t>
            </a:r>
            <a:r>
              <a:rPr lang="en-US" sz="1100" dirty="0"/>
              <a:t> Engine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1F44E9-32FA-9CF7-B284-B451365987DA}"/>
              </a:ext>
            </a:extLst>
          </p:cNvPr>
          <p:cNvSpPr/>
          <p:nvPr/>
        </p:nvSpPr>
        <p:spPr>
          <a:xfrm>
            <a:off x="3588156" y="996367"/>
            <a:ext cx="5810730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73A11D-B74E-F2BD-6836-6202AF4D20DB}"/>
              </a:ext>
            </a:extLst>
          </p:cNvPr>
          <p:cNvSpPr/>
          <p:nvPr/>
        </p:nvSpPr>
        <p:spPr>
          <a:xfrm>
            <a:off x="3588156" y="996365"/>
            <a:ext cx="5810730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ENGINE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FBD297-FD23-53F6-9677-D8DB11C3313F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 flipV="1">
            <a:off x="1654572" y="1970276"/>
            <a:ext cx="2980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3F3DBA2-2CEF-87E5-65DF-1E499F790B7A}"/>
              </a:ext>
            </a:extLst>
          </p:cNvPr>
          <p:cNvSpPr/>
          <p:nvPr/>
        </p:nvSpPr>
        <p:spPr>
          <a:xfrm>
            <a:off x="3760802" y="1636555"/>
            <a:ext cx="1887524" cy="66744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Generate </a:t>
            </a:r>
            <a:r>
              <a:rPr lang="en-US" sz="1100" dirty="0" err="1"/>
              <a:t>ke</a:t>
            </a:r>
            <a:r>
              <a:rPr lang="en-US" sz="1100" dirty="0"/>
              <a:t> format template upload Screen Bulk Manual Posting)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2F6728-76D3-74E5-076D-7DD3AC05EDB9}"/>
              </a:ext>
            </a:extLst>
          </p:cNvPr>
          <p:cNvSpPr/>
          <p:nvPr/>
        </p:nvSpPr>
        <p:spPr>
          <a:xfrm>
            <a:off x="6003404" y="1636554"/>
            <a:ext cx="2426222" cy="66744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Lookup data by MID dan Approval Code untuk </a:t>
            </a:r>
            <a:r>
              <a:rPr lang="en-US" sz="1100" dirty="0" err="1"/>
              <a:t>mendapatakan</a:t>
            </a:r>
            <a:r>
              <a:rPr lang="en-US" sz="1100" dirty="0"/>
              <a:t> detail Card Number, Valid True, dan Auth Sequence Number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37D67C-A66C-2506-1BF7-8F7169F25413}"/>
              </a:ext>
            </a:extLst>
          </p:cNvPr>
          <p:cNvSpPr/>
          <p:nvPr/>
        </p:nvSpPr>
        <p:spPr>
          <a:xfrm>
            <a:off x="5295177" y="3042388"/>
            <a:ext cx="1601646" cy="76416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Breakdown 1 file per 100 </a:t>
            </a:r>
            <a:r>
              <a:rPr lang="en-US" sz="1100" dirty="0" err="1"/>
              <a:t>Trx</a:t>
            </a:r>
            <a:endParaRPr lang="en-US" sz="11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E0F926-02F1-EDC3-47E3-5C7F080D393F}"/>
              </a:ext>
            </a:extLst>
          </p:cNvPr>
          <p:cNvCxnSpPr>
            <a:cxnSpLocks/>
            <a:stCxn id="20" idx="3"/>
            <a:endCxn id="30" idx="1"/>
          </p:cNvCxnSpPr>
          <p:nvPr/>
        </p:nvCxnSpPr>
        <p:spPr>
          <a:xfrm>
            <a:off x="3348407" y="1970276"/>
            <a:ext cx="41239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8C868F-7372-BED5-0C6B-2A15167F494B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5648326" y="1970276"/>
            <a:ext cx="35507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CD4F02A-D79C-5FEF-3F03-18D4803678FE}"/>
              </a:ext>
            </a:extLst>
          </p:cNvPr>
          <p:cNvSpPr/>
          <p:nvPr/>
        </p:nvSpPr>
        <p:spPr>
          <a:xfrm>
            <a:off x="7562127" y="3042387"/>
            <a:ext cx="1601646" cy="76416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Generate to file untuk proses Auth 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006DD7A-8B9C-F7A0-8307-C55DD4981A8E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rot="5400000">
            <a:off x="6287063" y="2112936"/>
            <a:ext cx="738390" cy="11205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91E0453-9C6B-6FEC-1E97-09863EDE8FCF}"/>
              </a:ext>
            </a:extLst>
          </p:cNvPr>
          <p:cNvCxnSpPr>
            <a:stCxn id="32" idx="2"/>
            <a:endCxn id="42" idx="0"/>
          </p:cNvCxnSpPr>
          <p:nvPr/>
        </p:nvCxnSpPr>
        <p:spPr>
          <a:xfrm rot="16200000" flipH="1">
            <a:off x="7420538" y="2099974"/>
            <a:ext cx="738389" cy="11464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5AA126-EAD0-519E-9B32-F950F1F3BBC3}"/>
              </a:ext>
            </a:extLst>
          </p:cNvPr>
          <p:cNvCxnSpPr>
            <a:stCxn id="33" idx="3"/>
            <a:endCxn id="42" idx="1"/>
          </p:cNvCxnSpPr>
          <p:nvPr/>
        </p:nvCxnSpPr>
        <p:spPr>
          <a:xfrm flipV="1">
            <a:off x="6896823" y="3424469"/>
            <a:ext cx="6653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CAD540B-8BA8-2E12-6D5D-8933E1F275DD}"/>
              </a:ext>
            </a:extLst>
          </p:cNvPr>
          <p:cNvSpPr txBox="1"/>
          <p:nvPr/>
        </p:nvSpPr>
        <p:spPr>
          <a:xfrm>
            <a:off x="6180245" y="2418293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Refund &gt;100 </a:t>
            </a:r>
            <a:r>
              <a:rPr lang="en-US" sz="1000" i="1" dirty="0" err="1"/>
              <a:t>Trx</a:t>
            </a:r>
            <a:endParaRPr lang="en-US" sz="1000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450ED4-AE5D-79FE-8F5A-39121B13B856}"/>
              </a:ext>
            </a:extLst>
          </p:cNvPr>
          <p:cNvSpPr txBox="1"/>
          <p:nvPr/>
        </p:nvSpPr>
        <p:spPr>
          <a:xfrm>
            <a:off x="7300761" y="2418293"/>
            <a:ext cx="1387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Refund &lt;100 </a:t>
            </a:r>
            <a:r>
              <a:rPr lang="en-US" sz="1000" i="1" dirty="0" err="1"/>
              <a:t>Trx</a:t>
            </a:r>
            <a:endParaRPr lang="en-US" sz="1000" i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ED325D7-5168-5356-2A85-99308EE946FB}"/>
              </a:ext>
            </a:extLst>
          </p:cNvPr>
          <p:cNvSpPr/>
          <p:nvPr/>
        </p:nvSpPr>
        <p:spPr>
          <a:xfrm>
            <a:off x="1981838" y="5458478"/>
            <a:ext cx="1224738" cy="441726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endParaRPr lang="en-US" sz="11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E53B61F-BDF9-4100-883B-BD68C344CA65}"/>
              </a:ext>
            </a:extLst>
          </p:cNvPr>
          <p:cNvSpPr/>
          <p:nvPr/>
        </p:nvSpPr>
        <p:spPr>
          <a:xfrm>
            <a:off x="10187790" y="3923611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Auth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D236F5D-D183-D6C5-67F8-F091145FA74D}"/>
              </a:ext>
            </a:extLst>
          </p:cNvPr>
          <p:cNvSpPr/>
          <p:nvPr/>
        </p:nvSpPr>
        <p:spPr>
          <a:xfrm>
            <a:off x="10187789" y="4761032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Posting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050A59E-3A1E-B3E3-5507-89BF3D16D962}"/>
              </a:ext>
            </a:extLst>
          </p:cNvPr>
          <p:cNvSpPr/>
          <p:nvPr/>
        </p:nvSpPr>
        <p:spPr>
          <a:xfrm>
            <a:off x="9532975" y="996367"/>
            <a:ext cx="2534366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824B501-D11B-B1CB-A8E3-8A9E8DFE8E43}"/>
              </a:ext>
            </a:extLst>
          </p:cNvPr>
          <p:cNvSpPr/>
          <p:nvPr/>
        </p:nvSpPr>
        <p:spPr>
          <a:xfrm>
            <a:off x="9516983" y="986645"/>
            <a:ext cx="2534366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MAAS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EDD4392-F93C-A172-DDF7-0939DAE31214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10885702" y="4495094"/>
            <a:ext cx="1" cy="265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9A5B127-8B38-F26A-D7DD-C01E740688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73970" y="3095532"/>
            <a:ext cx="402803" cy="18248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AD2F1D5-C10B-5C31-EB13-1E0EFEF4BA6B}"/>
              </a:ext>
            </a:extLst>
          </p:cNvPr>
          <p:cNvSpPr txBox="1"/>
          <p:nvPr/>
        </p:nvSpPr>
        <p:spPr>
          <a:xfrm>
            <a:off x="7489359" y="5988432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Berhasil</a:t>
            </a:r>
            <a:r>
              <a:rPr lang="en-US" sz="1000" i="1" dirty="0"/>
              <a:t> Posting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D1399-1A98-0314-0868-C284373126FF}"/>
              </a:ext>
            </a:extLst>
          </p:cNvPr>
          <p:cNvSpPr txBox="1"/>
          <p:nvPr/>
        </p:nvSpPr>
        <p:spPr>
          <a:xfrm>
            <a:off x="7536122" y="5482172"/>
            <a:ext cx="1433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Gagal</a:t>
            </a:r>
            <a:r>
              <a:rPr lang="en-US" sz="1000" i="1" dirty="0"/>
              <a:t> Posting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E0FCF59-6850-8DA0-50CE-3496B7D394EA}"/>
              </a:ext>
            </a:extLst>
          </p:cNvPr>
          <p:cNvCxnSpPr>
            <a:cxnSpLocks/>
            <a:stCxn id="62" idx="2"/>
            <a:endCxn id="56" idx="3"/>
          </p:cNvCxnSpPr>
          <p:nvPr/>
        </p:nvCxnSpPr>
        <p:spPr>
          <a:xfrm rot="5400000">
            <a:off x="6573444" y="1953931"/>
            <a:ext cx="933674" cy="76908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70D8458-8DF9-1F12-A2A9-B47BBB3C53B4}"/>
              </a:ext>
            </a:extLst>
          </p:cNvPr>
          <p:cNvCxnSpPr>
            <a:cxnSpLocks/>
            <a:stCxn id="58" idx="0"/>
            <a:endCxn id="62" idx="1"/>
          </p:cNvCxnSpPr>
          <p:nvPr/>
        </p:nvCxnSpPr>
        <p:spPr>
          <a:xfrm rot="5400000" flipH="1" flipV="1">
            <a:off x="6185146" y="1455835"/>
            <a:ext cx="411704" cy="75935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8230EC-C9F1-23DD-7A92-22BFF61350BA}"/>
              </a:ext>
            </a:extLst>
          </p:cNvPr>
          <p:cNvSpPr txBox="1"/>
          <p:nvPr/>
        </p:nvSpPr>
        <p:spPr>
          <a:xfrm>
            <a:off x="2429789" y="4492776"/>
            <a:ext cx="1104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File </a:t>
            </a:r>
            <a:r>
              <a:rPr lang="en-US" sz="1000" i="1" dirty="0" err="1"/>
              <a:t>Gagal</a:t>
            </a:r>
            <a:r>
              <a:rPr lang="en-US" sz="1000" i="1" dirty="0"/>
              <a:t> Posting di Upload </a:t>
            </a:r>
            <a:r>
              <a:rPr lang="en-US" sz="1000" i="1" dirty="0" err="1"/>
              <a:t>untuk</a:t>
            </a:r>
            <a:r>
              <a:rPr lang="en-US" sz="1000" i="1" dirty="0"/>
              <a:t> posting </a:t>
            </a:r>
            <a:r>
              <a:rPr lang="en-US" sz="1000" i="1" dirty="0" err="1"/>
              <a:t>ulang</a:t>
            </a:r>
            <a:endParaRPr lang="en-US" sz="1000" i="1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38950375-9EE8-2B1C-11EB-84A358787355}"/>
              </a:ext>
            </a:extLst>
          </p:cNvPr>
          <p:cNvSpPr/>
          <p:nvPr/>
        </p:nvSpPr>
        <p:spPr>
          <a:xfrm>
            <a:off x="1883993" y="2596991"/>
            <a:ext cx="1531357" cy="75995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Validasi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Dokumen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322E58-2914-C1FC-5D14-981291B64006}"/>
              </a:ext>
            </a:extLst>
          </p:cNvPr>
          <p:cNvCxnSpPr>
            <a:stCxn id="20" idx="2"/>
            <a:endCxn id="3" idx="0"/>
          </p:cNvCxnSpPr>
          <p:nvPr/>
        </p:nvCxnSpPr>
        <p:spPr>
          <a:xfrm flipH="1">
            <a:off x="2649672" y="2311025"/>
            <a:ext cx="823" cy="285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897E910-0703-263A-B6B9-0AC53C9ADC41}"/>
              </a:ext>
            </a:extLst>
          </p:cNvPr>
          <p:cNvCxnSpPr>
            <a:stCxn id="3" idx="1"/>
            <a:endCxn id="15" idx="2"/>
          </p:cNvCxnSpPr>
          <p:nvPr/>
        </p:nvCxnSpPr>
        <p:spPr>
          <a:xfrm rot="10800000">
            <a:off x="956661" y="2256018"/>
            <a:ext cx="927333" cy="7209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845745-05F6-0165-E4E1-27B21BA21135}"/>
              </a:ext>
            </a:extLst>
          </p:cNvPr>
          <p:cNvSpPr txBox="1"/>
          <p:nvPr/>
        </p:nvSpPr>
        <p:spPr>
          <a:xfrm>
            <a:off x="2305206" y="3323722"/>
            <a:ext cx="1104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Yes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0A97B-FDD7-44CF-83D9-CC12FBD30760}"/>
              </a:ext>
            </a:extLst>
          </p:cNvPr>
          <p:cNvSpPr txBox="1"/>
          <p:nvPr/>
        </p:nvSpPr>
        <p:spPr>
          <a:xfrm>
            <a:off x="695490" y="2982737"/>
            <a:ext cx="1104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No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AEC540-DEA9-C52D-5DA3-2F31439ABE7C}"/>
              </a:ext>
            </a:extLst>
          </p:cNvPr>
          <p:cNvSpPr/>
          <p:nvPr/>
        </p:nvSpPr>
        <p:spPr>
          <a:xfrm>
            <a:off x="2097375" y="3660279"/>
            <a:ext cx="1104591" cy="49136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Aproval</a:t>
            </a:r>
            <a:endParaRPr lang="en-US" sz="11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35184B-ABDD-8B6B-E1A9-D39C14D6C488}"/>
              </a:ext>
            </a:extLst>
          </p:cNvPr>
          <p:cNvCxnSpPr>
            <a:endCxn id="13" idx="0"/>
          </p:cNvCxnSpPr>
          <p:nvPr/>
        </p:nvCxnSpPr>
        <p:spPr>
          <a:xfrm>
            <a:off x="2649671" y="3341085"/>
            <a:ext cx="0" cy="319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03B417-48C2-2669-06D6-E1CE5A253BDA}"/>
              </a:ext>
            </a:extLst>
          </p:cNvPr>
          <p:cNvSpPr txBox="1"/>
          <p:nvPr/>
        </p:nvSpPr>
        <p:spPr>
          <a:xfrm>
            <a:off x="1914295" y="4173563"/>
            <a:ext cx="1531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Part Dept. Head Confirm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E9C8D7-A28B-7E41-2113-9616BB8B6221}"/>
              </a:ext>
            </a:extLst>
          </p:cNvPr>
          <p:cNvSpPr/>
          <p:nvPr/>
        </p:nvSpPr>
        <p:spPr>
          <a:xfrm>
            <a:off x="5874213" y="5443818"/>
            <a:ext cx="1204761" cy="50105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Compile MID </a:t>
            </a:r>
            <a:r>
              <a:rPr lang="en-US" sz="1100" dirty="0" err="1"/>
              <a:t>Gagal</a:t>
            </a:r>
            <a:r>
              <a:rPr lang="en-US" sz="1100" dirty="0"/>
              <a:t> Posting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BA49D885-3EC0-94F0-2B5D-10B5674F9A88}"/>
              </a:ext>
            </a:extLst>
          </p:cNvPr>
          <p:cNvCxnSpPr>
            <a:cxnSpLocks/>
            <a:stCxn id="62" idx="2"/>
            <a:endCxn id="46" idx="3"/>
          </p:cNvCxnSpPr>
          <p:nvPr/>
        </p:nvCxnSpPr>
        <p:spPr>
          <a:xfrm rot="5400000">
            <a:off x="8801424" y="3610065"/>
            <a:ext cx="361828" cy="380672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DFADF2B-B69B-EB35-8628-F098AED5DCE7}"/>
              </a:ext>
            </a:extLst>
          </p:cNvPr>
          <p:cNvSpPr/>
          <p:nvPr/>
        </p:nvSpPr>
        <p:spPr>
          <a:xfrm>
            <a:off x="1970122" y="6045326"/>
            <a:ext cx="1224738" cy="441726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Done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16AFEEB-8BDC-8FDA-CDB1-9F80001005FB}"/>
              </a:ext>
            </a:extLst>
          </p:cNvPr>
          <p:cNvCxnSpPr>
            <a:cxnSpLocks/>
            <a:stCxn id="46" idx="1"/>
            <a:endCxn id="58" idx="3"/>
          </p:cNvCxnSpPr>
          <p:nvPr/>
        </p:nvCxnSpPr>
        <p:spPr>
          <a:xfrm flipH="1" flipV="1">
            <a:off x="3206576" y="5679341"/>
            <a:ext cx="2667637" cy="15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47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Unsettlement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408ABA-C2A4-711F-0A3D-A5145255F6C4}"/>
              </a:ext>
            </a:extLst>
          </p:cNvPr>
          <p:cNvSpPr/>
          <p:nvPr/>
        </p:nvSpPr>
        <p:spPr>
          <a:xfrm>
            <a:off x="592122" y="1836935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unsettle </a:t>
            </a:r>
            <a:r>
              <a:rPr lang="en-US" sz="1100" dirty="0" err="1"/>
              <a:t>dari</a:t>
            </a:r>
            <a:r>
              <a:rPr lang="en-US" sz="1100" dirty="0"/>
              <a:t> MAAS (Screen Merchant </a:t>
            </a:r>
            <a:r>
              <a:rPr lang="en-US" sz="1100" dirty="0" err="1"/>
              <a:t>Allert</a:t>
            </a:r>
            <a:r>
              <a:rPr lang="en-US" sz="1100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E2CD3-6475-1F7D-4CC1-EE250655EE3B}"/>
              </a:ext>
            </a:extLst>
          </p:cNvPr>
          <p:cNvSpPr/>
          <p:nvPr/>
        </p:nvSpPr>
        <p:spPr>
          <a:xfrm>
            <a:off x="2725722" y="1836935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Split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216BE3-1E99-7344-2823-307281F5CD77}"/>
              </a:ext>
            </a:extLst>
          </p:cNvPr>
          <p:cNvSpPr/>
          <p:nvPr/>
        </p:nvSpPr>
        <p:spPr>
          <a:xfrm>
            <a:off x="6688122" y="3596164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Settle data yg unsettle per MID di MAAS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DE689510-37BC-6918-FEB2-60800CCE0A24}"/>
              </a:ext>
            </a:extLst>
          </p:cNvPr>
          <p:cNvSpPr/>
          <p:nvPr/>
        </p:nvSpPr>
        <p:spPr>
          <a:xfrm>
            <a:off x="6620355" y="4568669"/>
            <a:ext cx="1531357" cy="75995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Proses settle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F35226-F958-2430-0E59-91DC42E93C82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7386034" y="4167647"/>
            <a:ext cx="1" cy="401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BEF6DEF-BED2-DD7B-6892-71B5CFFDE84A}"/>
              </a:ext>
            </a:extLst>
          </p:cNvPr>
          <p:cNvSpPr/>
          <p:nvPr/>
        </p:nvSpPr>
        <p:spPr>
          <a:xfrm>
            <a:off x="8688372" y="4662904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</a:t>
            </a:r>
            <a:r>
              <a:rPr lang="en-US" sz="1100" dirty="0" err="1"/>
              <a:t>Selesai</a:t>
            </a:r>
            <a:endParaRPr lang="en-US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5212F6-2482-9A41-07A1-77E715EBF51B}"/>
              </a:ext>
            </a:extLst>
          </p:cNvPr>
          <p:cNvSpPr/>
          <p:nvPr/>
        </p:nvSpPr>
        <p:spPr>
          <a:xfrm>
            <a:off x="6688122" y="5939254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 Jika settlement unbalance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CE8AD0-66C7-68A7-5801-FB2F5986261C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8151712" y="4948646"/>
            <a:ext cx="5366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336843-39B3-CDEC-46A4-4687FDF81274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7386034" y="5328623"/>
            <a:ext cx="1" cy="610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4C9B80-0E76-7FA9-07F4-EBDE44FDEEBB}"/>
              </a:ext>
            </a:extLst>
          </p:cNvPr>
          <p:cNvSpPr txBox="1"/>
          <p:nvPr/>
        </p:nvSpPr>
        <p:spPr>
          <a:xfrm>
            <a:off x="5175127" y="5384318"/>
            <a:ext cx="2305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/>
              <a:t>Tidak</a:t>
            </a:r>
            <a:r>
              <a:rPr lang="en-US" sz="1000" i="1" dirty="0"/>
              <a:t> </a:t>
            </a:r>
            <a:r>
              <a:rPr lang="en-US" sz="1000" i="1" dirty="0" err="1"/>
              <a:t>akan</a:t>
            </a:r>
            <a:r>
              <a:rPr lang="en-US" sz="1000" i="1" dirty="0"/>
              <a:t> di proses. Jika </a:t>
            </a:r>
            <a:r>
              <a:rPr lang="en-US" sz="1000" i="1" dirty="0" err="1"/>
              <a:t>ada</a:t>
            </a:r>
            <a:r>
              <a:rPr lang="en-US" sz="1000" i="1" dirty="0"/>
              <a:t> complain </a:t>
            </a:r>
            <a:r>
              <a:rPr lang="en-US" sz="1000" i="1" dirty="0" err="1"/>
              <a:t>dr</a:t>
            </a:r>
            <a:r>
              <a:rPr lang="en-US" sz="1000" i="1" dirty="0"/>
              <a:t> merchant untuk refund </a:t>
            </a:r>
            <a:r>
              <a:rPr lang="en-US" sz="1000" i="1" dirty="0" err="1"/>
              <a:t>maka</a:t>
            </a:r>
            <a:r>
              <a:rPr lang="en-US" sz="1000" i="1" dirty="0"/>
              <a:t> </a:t>
            </a:r>
            <a:r>
              <a:rPr lang="en-US" sz="1000" i="1" dirty="0" err="1"/>
              <a:t>akan</a:t>
            </a:r>
            <a:r>
              <a:rPr lang="en-US" sz="1000" i="1" dirty="0"/>
              <a:t> </a:t>
            </a:r>
            <a:r>
              <a:rPr lang="en-US" sz="1000" i="1" dirty="0" err="1"/>
              <a:t>dilakukan</a:t>
            </a:r>
            <a:r>
              <a:rPr lang="en-US" sz="1000" i="1" dirty="0"/>
              <a:t> proses posting manual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253AC8-23E9-056C-D351-C0C8FE4531B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987947" y="2122677"/>
            <a:ext cx="7377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A3A83E2-5E04-950F-5C77-26EC33ECBEDA}"/>
              </a:ext>
            </a:extLst>
          </p:cNvPr>
          <p:cNvSpPr/>
          <p:nvPr/>
        </p:nvSpPr>
        <p:spPr>
          <a:xfrm>
            <a:off x="175541" y="995887"/>
            <a:ext cx="418690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PnS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A61D10-3496-6833-A021-C22E9BF0D6E6}"/>
              </a:ext>
            </a:extLst>
          </p:cNvPr>
          <p:cNvSpPr/>
          <p:nvPr/>
        </p:nvSpPr>
        <p:spPr>
          <a:xfrm>
            <a:off x="4476749" y="995887"/>
            <a:ext cx="7460147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MAAS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E610B2C-0D2E-2E5D-AC08-D1C0B9A71C17}"/>
              </a:ext>
            </a:extLst>
          </p:cNvPr>
          <p:cNvSpPr/>
          <p:nvPr/>
        </p:nvSpPr>
        <p:spPr>
          <a:xfrm>
            <a:off x="169356" y="1003062"/>
            <a:ext cx="4186907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076C5B-8DFF-1225-0A55-28A65EBA0191}"/>
              </a:ext>
            </a:extLst>
          </p:cNvPr>
          <p:cNvSpPr/>
          <p:nvPr/>
        </p:nvSpPr>
        <p:spPr>
          <a:xfrm>
            <a:off x="4480132" y="1003062"/>
            <a:ext cx="7460147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CBABB-C635-F351-AE22-EE22C079945C}"/>
              </a:ext>
            </a:extLst>
          </p:cNvPr>
          <p:cNvSpPr txBox="1"/>
          <p:nvPr/>
        </p:nvSpPr>
        <p:spPr>
          <a:xfrm>
            <a:off x="7867746" y="4731298"/>
            <a:ext cx="1104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AD75DD-A4BF-9BA1-F631-CF57F788BCBF}"/>
              </a:ext>
            </a:extLst>
          </p:cNvPr>
          <p:cNvSpPr txBox="1"/>
          <p:nvPr/>
        </p:nvSpPr>
        <p:spPr>
          <a:xfrm>
            <a:off x="7029600" y="5430043"/>
            <a:ext cx="1104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No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88F4B1-072E-ED8E-A5D5-9AA57AE93710}"/>
              </a:ext>
            </a:extLst>
          </p:cNvPr>
          <p:cNvSpPr txBox="1"/>
          <p:nvPr/>
        </p:nvSpPr>
        <p:spPr>
          <a:xfrm>
            <a:off x="3497851" y="2382773"/>
            <a:ext cx="15313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Split Data </a:t>
            </a:r>
            <a:r>
              <a:rPr lang="en-US" sz="1000" i="1" dirty="0" err="1"/>
              <a:t>meliputi</a:t>
            </a:r>
            <a:r>
              <a:rPr lang="en-US" sz="1000" i="1" dirty="0"/>
              <a:t> :</a:t>
            </a:r>
          </a:p>
          <a:p>
            <a:pPr marL="228600" indent="-228600">
              <a:buAutoNum type="arabicPeriod"/>
            </a:pPr>
            <a:r>
              <a:rPr lang="en-US" sz="1000" i="1" dirty="0"/>
              <a:t>MID</a:t>
            </a:r>
          </a:p>
          <a:p>
            <a:pPr marL="228600" indent="-228600">
              <a:buAutoNum type="arabicPeriod"/>
            </a:pPr>
            <a:r>
              <a:rPr lang="en-US" sz="1000" i="1" dirty="0"/>
              <a:t>TID </a:t>
            </a:r>
          </a:p>
          <a:p>
            <a:pPr marL="228600" indent="-228600">
              <a:buAutoNum type="arabicPeriod"/>
            </a:pPr>
            <a:r>
              <a:rPr lang="en-US" sz="1000" i="1" dirty="0"/>
              <a:t>Merchant Name</a:t>
            </a:r>
          </a:p>
          <a:p>
            <a:pPr marL="228600" indent="-228600">
              <a:buAutoNum type="arabicPeriod"/>
            </a:pPr>
            <a:r>
              <a:rPr lang="en-US" sz="1000" i="1" dirty="0"/>
              <a:t>Tanggal </a:t>
            </a:r>
            <a:r>
              <a:rPr lang="en-US" sz="1000" i="1" dirty="0" err="1"/>
              <a:t>Transaksi</a:t>
            </a:r>
            <a:endParaRPr lang="en-US" sz="1000" i="1" dirty="0"/>
          </a:p>
          <a:p>
            <a:pPr marL="228600" indent="-228600">
              <a:buAutoNum type="arabicPeriod"/>
            </a:pPr>
            <a:r>
              <a:rPr lang="en-US" sz="1000" i="1" dirty="0" err="1"/>
              <a:t>Ammount</a:t>
            </a:r>
            <a:endParaRPr lang="en-US" sz="1000" i="1" dirty="0"/>
          </a:p>
          <a:p>
            <a:pPr marL="228600" indent="-228600">
              <a:buAutoNum type="arabicPeriod"/>
            </a:pPr>
            <a:r>
              <a:rPr lang="en-US" sz="1000" i="1" dirty="0" err="1"/>
              <a:t>Frekuensi</a:t>
            </a:r>
            <a:r>
              <a:rPr lang="en-US" sz="1000" i="1" dirty="0"/>
              <a:t> </a:t>
            </a:r>
            <a:r>
              <a:rPr lang="en-US" sz="1000" i="1" dirty="0" err="1"/>
              <a:t>Transaksi</a:t>
            </a:r>
            <a:endParaRPr lang="en-US" sz="1000" i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F0A72A-CBA8-7DF7-7745-3E1FC0EAC791}"/>
              </a:ext>
            </a:extLst>
          </p:cNvPr>
          <p:cNvSpPr/>
          <p:nvPr/>
        </p:nvSpPr>
        <p:spPr>
          <a:xfrm>
            <a:off x="2725721" y="3601240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Crooscheck</a:t>
            </a:r>
            <a:r>
              <a:rPr lang="en-US" sz="1100" dirty="0"/>
              <a:t> Data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09D3F94-68C9-94C9-6E87-1A230F618CF8}"/>
              </a:ext>
            </a:extLst>
          </p:cNvPr>
          <p:cNvCxnSpPr>
            <a:cxnSpLocks/>
            <a:stCxn id="5" idx="2"/>
            <a:endCxn id="56" idx="0"/>
          </p:cNvCxnSpPr>
          <p:nvPr/>
        </p:nvCxnSpPr>
        <p:spPr>
          <a:xfrm flipH="1">
            <a:off x="3423634" y="2408418"/>
            <a:ext cx="1" cy="1192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249F009-40D0-84AB-5F34-B1EB3958FD6F}"/>
              </a:ext>
            </a:extLst>
          </p:cNvPr>
          <p:cNvSpPr txBox="1"/>
          <p:nvPr/>
        </p:nvSpPr>
        <p:spPr>
          <a:xfrm>
            <a:off x="2337240" y="4215881"/>
            <a:ext cx="2321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Crosscheck yg </a:t>
            </a:r>
            <a:r>
              <a:rPr lang="en-US" sz="1000" i="1" dirty="0" err="1"/>
              <a:t>dilakukan</a:t>
            </a:r>
            <a:r>
              <a:rPr lang="en-US" sz="1000" i="1" dirty="0"/>
              <a:t> </a:t>
            </a:r>
            <a:r>
              <a:rPr lang="en-US" sz="1000" i="1" dirty="0" err="1"/>
              <a:t>adalah</a:t>
            </a:r>
            <a:r>
              <a:rPr lang="en-US" sz="1000" i="1" dirty="0"/>
              <a:t> :</a:t>
            </a:r>
          </a:p>
          <a:p>
            <a:pPr marL="228600" indent="-228600">
              <a:buAutoNum type="arabicPeriod"/>
            </a:pPr>
            <a:r>
              <a:rPr lang="en-US" sz="1000" i="1" dirty="0"/>
              <a:t>Crosscheck TID double pada 1 MID</a:t>
            </a:r>
          </a:p>
          <a:p>
            <a:pPr marL="228600" indent="-228600">
              <a:buAutoNum type="arabicPeriod"/>
            </a:pPr>
            <a:r>
              <a:rPr lang="en-US" sz="1000" i="1" dirty="0"/>
              <a:t>Delete data yg </a:t>
            </a:r>
            <a:r>
              <a:rPr lang="en-US" sz="1000" i="1" dirty="0" err="1"/>
              <a:t>Ammount</a:t>
            </a:r>
            <a:r>
              <a:rPr lang="en-US" sz="1000" i="1" dirty="0"/>
              <a:t> Rp.0,-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37D9A4-F59B-D963-7618-9491614F49F1}"/>
              </a:ext>
            </a:extLst>
          </p:cNvPr>
          <p:cNvCxnSpPr>
            <a:stCxn id="56" idx="3"/>
            <a:endCxn id="6" idx="1"/>
          </p:cNvCxnSpPr>
          <p:nvPr/>
        </p:nvCxnSpPr>
        <p:spPr>
          <a:xfrm flipV="1">
            <a:off x="4121546" y="3881906"/>
            <a:ext cx="2566576" cy="5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BA23C19-79B7-6F0C-D477-B38C399EE8B4}"/>
              </a:ext>
            </a:extLst>
          </p:cNvPr>
          <p:cNvSpPr txBox="1"/>
          <p:nvPr/>
        </p:nvSpPr>
        <p:spPr>
          <a:xfrm>
            <a:off x="8083947" y="3687511"/>
            <a:ext cx="184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err="1"/>
              <a:t>Jumlah</a:t>
            </a:r>
            <a:r>
              <a:rPr lang="en-US" sz="1000" i="1" dirty="0"/>
              <a:t> amount yg </a:t>
            </a:r>
            <a:r>
              <a:rPr lang="en-US" sz="1000" i="1" dirty="0" err="1"/>
              <a:t>akan</a:t>
            </a:r>
            <a:r>
              <a:rPr lang="en-US" sz="1000" i="1" dirty="0"/>
              <a:t> di settle </a:t>
            </a:r>
            <a:r>
              <a:rPr lang="en-US" sz="1000" i="1" dirty="0" err="1"/>
              <a:t>harus</a:t>
            </a:r>
            <a:r>
              <a:rPr lang="en-US" sz="1000" i="1" dirty="0"/>
              <a:t> </a:t>
            </a:r>
            <a:r>
              <a:rPr lang="en-US" sz="1000" i="1" dirty="0" err="1"/>
              <a:t>sesuai</a:t>
            </a:r>
            <a:r>
              <a:rPr lang="en-US" sz="1000" i="1" dirty="0"/>
              <a:t> </a:t>
            </a:r>
            <a:r>
              <a:rPr lang="en-US" sz="1000" i="1" dirty="0" err="1"/>
              <a:t>dengan</a:t>
            </a:r>
            <a:r>
              <a:rPr lang="en-US" sz="1000" i="1" dirty="0"/>
              <a:t> data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870643-5BD9-E311-C763-B07D981F3C64}"/>
              </a:ext>
            </a:extLst>
          </p:cNvPr>
          <p:cNvSpPr txBox="1"/>
          <p:nvPr/>
        </p:nvSpPr>
        <p:spPr>
          <a:xfrm>
            <a:off x="-26586" y="6457890"/>
            <a:ext cx="432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Note : H+6 </a:t>
            </a:r>
            <a:r>
              <a:rPr lang="en-US" sz="1000" i="1" dirty="0" err="1"/>
              <a:t>dari</a:t>
            </a:r>
            <a:r>
              <a:rPr lang="en-US" sz="1000" i="1" dirty="0"/>
              <a:t> Tanggal </a:t>
            </a:r>
            <a:r>
              <a:rPr lang="en-US" sz="1000" i="1" dirty="0" err="1"/>
              <a:t>Transaksi</a:t>
            </a:r>
            <a:r>
              <a:rPr lang="en-US" sz="1000" i="1" dirty="0"/>
              <a:t> </a:t>
            </a:r>
            <a:r>
              <a:rPr lang="en-US" sz="1000" i="1" dirty="0" err="1"/>
              <a:t>harus</a:t>
            </a:r>
            <a:r>
              <a:rPr lang="en-US" sz="1000" i="1" dirty="0"/>
              <a:t> </a:t>
            </a:r>
            <a:r>
              <a:rPr lang="en-US" sz="1000" i="1" dirty="0" err="1"/>
              <a:t>dilakukan</a:t>
            </a:r>
            <a:r>
              <a:rPr lang="en-US" sz="1000" i="1" dirty="0"/>
              <a:t> proses settlement untuk </a:t>
            </a:r>
            <a:r>
              <a:rPr lang="en-US" sz="1000" i="1" dirty="0" err="1"/>
              <a:t>menghindari</a:t>
            </a:r>
            <a:r>
              <a:rPr lang="en-US" sz="1000" i="1" dirty="0"/>
              <a:t> late posting dan </a:t>
            </a:r>
            <a:r>
              <a:rPr lang="en-US" sz="1000" i="1" dirty="0" err="1"/>
              <a:t>timbul</a:t>
            </a:r>
            <a:r>
              <a:rPr lang="en-US" sz="1000" i="1" dirty="0"/>
              <a:t> </a:t>
            </a:r>
            <a:r>
              <a:rPr lang="en-US" sz="1000" i="1" dirty="0" err="1"/>
              <a:t>adanya</a:t>
            </a:r>
            <a:r>
              <a:rPr lang="en-US" sz="1000" i="1" dirty="0"/>
              <a:t> </a:t>
            </a:r>
            <a:r>
              <a:rPr lang="en-US" sz="1000" i="1" dirty="0" err="1"/>
              <a:t>sanggahan</a:t>
            </a:r>
            <a:r>
              <a:rPr lang="en-US" sz="1000" i="1" dirty="0"/>
              <a:t> </a:t>
            </a:r>
            <a:r>
              <a:rPr lang="en-US" sz="1000" i="1" dirty="0" err="1"/>
              <a:t>dr</a:t>
            </a:r>
            <a:r>
              <a:rPr lang="en-US" sz="1000" i="1" dirty="0"/>
              <a:t> issuer </a:t>
            </a:r>
            <a:r>
              <a:rPr lang="en-US" sz="1000" i="1" dirty="0" err="1"/>
              <a:t>atau</a:t>
            </a:r>
            <a:r>
              <a:rPr lang="en-US" sz="1000" i="1" dirty="0"/>
              <a:t> brand</a:t>
            </a:r>
          </a:p>
        </p:txBody>
      </p:sp>
    </p:spTree>
    <p:extLst>
      <p:ext uri="{BB962C8B-B14F-4D97-AF65-F5344CB8AC3E}">
        <p14:creationId xmlns:p14="http://schemas.microsoft.com/office/powerpoint/2010/main" val="41235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Manual Posting (Existing)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482D60-BA54-F7ED-7D2B-2B9D995CE088}"/>
              </a:ext>
            </a:extLst>
          </p:cNvPr>
          <p:cNvSpPr/>
          <p:nvPr/>
        </p:nvSpPr>
        <p:spPr>
          <a:xfrm>
            <a:off x="179861" y="1715451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Complain Refund Merchant Dari </a:t>
            </a:r>
            <a:r>
              <a:rPr lang="en-US" sz="1400" dirty="0" err="1"/>
              <a:t>HiYYokke</a:t>
            </a:r>
            <a:r>
              <a:rPr lang="en-US" sz="1400" dirty="0"/>
              <a:t> By Case ID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77377E-CF3C-420B-9728-B8ADFE3A25FA}"/>
              </a:ext>
            </a:extLst>
          </p:cNvPr>
          <p:cNvSpPr/>
          <p:nvPr/>
        </p:nvSpPr>
        <p:spPr>
          <a:xfrm>
            <a:off x="2981479" y="1647389"/>
            <a:ext cx="2485776" cy="954106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Checking Surat </a:t>
            </a:r>
            <a:r>
              <a:rPr lang="en-US" sz="1400" dirty="0" err="1"/>
              <a:t>Permohonan</a:t>
            </a:r>
            <a:r>
              <a:rPr lang="en-US" sz="1400" dirty="0"/>
              <a:t> Refund Manual untuk </a:t>
            </a:r>
            <a:r>
              <a:rPr lang="en-US" sz="1400" dirty="0" err="1"/>
              <a:t>mencari</a:t>
            </a:r>
            <a:r>
              <a:rPr lang="en-US" sz="1400" dirty="0"/>
              <a:t> Tanggal </a:t>
            </a:r>
            <a:r>
              <a:rPr lang="en-US" sz="1400" dirty="0" err="1"/>
              <a:t>Trx</a:t>
            </a:r>
            <a:r>
              <a:rPr lang="en-US" sz="1400" dirty="0"/>
              <a:t> Original, Nominal, Auth Number, dan MID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229C46-5DF1-495F-0965-03D6FE13F1DE}"/>
              </a:ext>
            </a:extLst>
          </p:cNvPr>
          <p:cNvSpPr/>
          <p:nvPr/>
        </p:nvSpPr>
        <p:spPr>
          <a:xfrm>
            <a:off x="6419530" y="1628442"/>
            <a:ext cx="1816845" cy="97304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Upload MID, Auth Number, dan Posting Date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B6A911-5ACA-B7DA-77F1-755A5D02CBBE}"/>
              </a:ext>
            </a:extLst>
          </p:cNvPr>
          <p:cNvSpPr/>
          <p:nvPr/>
        </p:nvSpPr>
        <p:spPr>
          <a:xfrm>
            <a:off x="9169922" y="1628442"/>
            <a:ext cx="1993377" cy="97304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nominal yg </a:t>
            </a:r>
            <a:r>
              <a:rPr lang="en-US" sz="1400" dirty="0" err="1"/>
              <a:t>ingin</a:t>
            </a:r>
            <a:r>
              <a:rPr lang="en-US" sz="1400" dirty="0"/>
              <a:t> di refund </a:t>
            </a:r>
            <a:r>
              <a:rPr lang="en-US" sz="1400" dirty="0" err="1"/>
              <a:t>dengan</a:t>
            </a:r>
            <a:r>
              <a:rPr lang="en-US" sz="1400" dirty="0"/>
              <a:t> type </a:t>
            </a:r>
            <a:r>
              <a:rPr lang="en-US" sz="1400" dirty="0" err="1"/>
              <a:t>trx</a:t>
            </a:r>
            <a:r>
              <a:rPr lang="en-US" sz="1400" dirty="0"/>
              <a:t> </a:t>
            </a:r>
            <a:r>
              <a:rPr lang="en-US" sz="1400" dirty="0" err="1"/>
              <a:t>diganti</a:t>
            </a:r>
            <a:r>
              <a:rPr lang="en-US" sz="1400" dirty="0"/>
              <a:t> 15 </a:t>
            </a:r>
            <a:r>
              <a:rPr lang="en-US" sz="1400" dirty="0" err="1"/>
              <a:t>atau</a:t>
            </a:r>
            <a:r>
              <a:rPr lang="en-US" sz="1400" dirty="0"/>
              <a:t> 18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A32F9D-3DAA-2618-C214-0A726D63E276}"/>
              </a:ext>
            </a:extLst>
          </p:cNvPr>
          <p:cNvSpPr/>
          <p:nvPr/>
        </p:nvSpPr>
        <p:spPr>
          <a:xfrm>
            <a:off x="9295362" y="2885570"/>
            <a:ext cx="1742496" cy="832341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Pilih</a:t>
            </a:r>
            <a:r>
              <a:rPr lang="en-US" sz="1400" dirty="0"/>
              <a:t> Settlement, Transfer, dan Deduct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34B15A-AB53-5883-E915-497975B73AD6}"/>
              </a:ext>
            </a:extLst>
          </p:cNvPr>
          <p:cNvSpPr/>
          <p:nvPr/>
        </p:nvSpPr>
        <p:spPr>
          <a:xfrm>
            <a:off x="9258046" y="4018557"/>
            <a:ext cx="1817128" cy="714377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Proses Auth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F23727-0765-7BB8-DF1C-E939A61221F1}"/>
              </a:ext>
            </a:extLst>
          </p:cNvPr>
          <p:cNvSpPr/>
          <p:nvPr/>
        </p:nvSpPr>
        <p:spPr>
          <a:xfrm>
            <a:off x="9099874" y="5206001"/>
            <a:ext cx="2133472" cy="714377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Setelah</a:t>
            </a:r>
            <a:r>
              <a:rPr lang="en-US" sz="1400" dirty="0"/>
              <a:t> Proses Auth done &amp; </a:t>
            </a:r>
            <a:r>
              <a:rPr lang="en-US" sz="1400" dirty="0" err="1"/>
              <a:t>sudah</a:t>
            </a:r>
            <a:r>
              <a:rPr lang="en-US" sz="1400" dirty="0"/>
              <a:t> di save.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request Approval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B30985-17F6-0863-05DD-67A5D4D31FC4}"/>
              </a:ext>
            </a:extLst>
          </p:cNvPr>
          <p:cNvSpPr/>
          <p:nvPr/>
        </p:nvSpPr>
        <p:spPr>
          <a:xfrm>
            <a:off x="3042663" y="2983450"/>
            <a:ext cx="2363407" cy="112901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Bila Auth Number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dicantumkan</a:t>
            </a:r>
            <a:r>
              <a:rPr lang="en-US" sz="1400" dirty="0"/>
              <a:t>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cek</a:t>
            </a:r>
            <a:r>
              <a:rPr lang="en-US" sz="1400" dirty="0"/>
              <a:t> di Authorization History by MID dan Tanggal </a:t>
            </a:r>
            <a:r>
              <a:rPr lang="en-US" sz="1400" dirty="0" err="1"/>
              <a:t>trx</a:t>
            </a:r>
            <a:r>
              <a:rPr lang="en-US" sz="1400" dirty="0"/>
              <a:t> Original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70B3B0-AE14-6907-C609-21C76620CF3E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2084985" y="2124442"/>
            <a:ext cx="8964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3DD7DC-063C-378E-623D-56EE5D667D8F}"/>
              </a:ext>
            </a:extLst>
          </p:cNvPr>
          <p:cNvSpPr txBox="1"/>
          <p:nvPr/>
        </p:nvSpPr>
        <p:spPr>
          <a:xfrm>
            <a:off x="2092754" y="1596232"/>
            <a:ext cx="93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Incoming data </a:t>
            </a:r>
            <a:r>
              <a:rPr lang="en-US" sz="1000" i="1" dirty="0" err="1"/>
              <a:t>dari</a:t>
            </a:r>
            <a:r>
              <a:rPr lang="en-US" sz="1000" i="1" dirty="0"/>
              <a:t> screen VOC MAAS</a:t>
            </a:r>
          </a:p>
          <a:p>
            <a:pPr algn="ctr"/>
            <a:endParaRPr lang="en-US" sz="1000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590075-7B35-2A08-6435-779A258B8D11}"/>
              </a:ext>
            </a:extLst>
          </p:cNvPr>
          <p:cNvSpPr txBox="1"/>
          <p:nvPr/>
        </p:nvSpPr>
        <p:spPr>
          <a:xfrm>
            <a:off x="5429552" y="1682455"/>
            <a:ext cx="102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Buka Screen Manual Posting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9EB8D4-5FE5-F66F-E15B-DD22F4D34F11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5467255" y="2114967"/>
            <a:ext cx="952275" cy="9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4251D05-6CC2-60A3-4E5D-58BC66C43397}"/>
              </a:ext>
            </a:extLst>
          </p:cNvPr>
          <p:cNvSpPr txBox="1"/>
          <p:nvPr/>
        </p:nvSpPr>
        <p:spPr>
          <a:xfrm>
            <a:off x="8111832" y="1628442"/>
            <a:ext cx="11529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Akan </a:t>
            </a:r>
            <a:r>
              <a:rPr lang="en-US" sz="1000" i="1" dirty="0" err="1"/>
              <a:t>muncul</a:t>
            </a:r>
            <a:r>
              <a:rPr lang="en-US" sz="1000" i="1" dirty="0"/>
              <a:t> </a:t>
            </a:r>
            <a:r>
              <a:rPr lang="en-US" sz="1000" i="1" dirty="0" err="1"/>
              <a:t>trx</a:t>
            </a:r>
            <a:r>
              <a:rPr lang="en-US" sz="1000" i="1" dirty="0"/>
              <a:t> original (</a:t>
            </a:r>
            <a:r>
              <a:rPr lang="en-US" sz="1000" i="1" dirty="0" err="1"/>
              <a:t>ada</a:t>
            </a:r>
            <a:r>
              <a:rPr lang="en-US" sz="1000" i="1" dirty="0"/>
              <a:t> nominal)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69D4D9-DEFC-D114-5A39-C4614B003AE5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8236375" y="2114967"/>
            <a:ext cx="933547" cy="9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09C8257-0CEE-7A53-FC67-AF81F49ED3E4}"/>
              </a:ext>
            </a:extLst>
          </p:cNvPr>
          <p:cNvSpPr txBox="1"/>
          <p:nvPr/>
        </p:nvSpPr>
        <p:spPr>
          <a:xfrm>
            <a:off x="11088667" y="1742188"/>
            <a:ext cx="133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15 : </a:t>
            </a:r>
            <a:r>
              <a:rPr lang="en-US" sz="1000" i="1" dirty="0" err="1"/>
              <a:t>Trx</a:t>
            </a:r>
            <a:r>
              <a:rPr lang="en-US" sz="1000" i="1" dirty="0"/>
              <a:t> </a:t>
            </a:r>
            <a:r>
              <a:rPr lang="en-US" sz="1000" i="1" dirty="0" err="1"/>
              <a:t>Reguler</a:t>
            </a:r>
            <a:endParaRPr lang="en-US" sz="1000" i="1" dirty="0"/>
          </a:p>
          <a:p>
            <a:r>
              <a:rPr lang="en-US" sz="1000" i="1" dirty="0"/>
              <a:t>18 : </a:t>
            </a:r>
            <a:r>
              <a:rPr lang="en-US" sz="1000" i="1" dirty="0" err="1"/>
              <a:t>Trx</a:t>
            </a:r>
            <a:r>
              <a:rPr lang="en-US" sz="1000" i="1" dirty="0"/>
              <a:t> Installment (</a:t>
            </a:r>
            <a:r>
              <a:rPr lang="en-US" sz="1000" i="1" dirty="0" err="1"/>
              <a:t>Cicilan</a:t>
            </a:r>
            <a:r>
              <a:rPr lang="en-US" sz="1000" i="1" dirty="0"/>
              <a:t>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B336D02-8023-360A-CE4E-CA2F2F78797E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 flipH="1">
            <a:off x="10166610" y="2601491"/>
            <a:ext cx="1" cy="28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0CA9F2-B471-2061-D39E-4A0DCCC81996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0166610" y="3717911"/>
            <a:ext cx="0" cy="300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D06FC6-AA43-1113-7613-D1D640F09FDD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10166610" y="4732934"/>
            <a:ext cx="0" cy="473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B1410C3-E2EC-9365-2C78-9068157C171A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4224367" y="2601495"/>
            <a:ext cx="0" cy="381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2EBE1B1E-957E-C448-5A79-61A4745A3098}"/>
              </a:ext>
            </a:extLst>
          </p:cNvPr>
          <p:cNvCxnSpPr>
            <a:cxnSpLocks/>
            <a:stCxn id="33" idx="3"/>
            <a:endCxn id="19" idx="2"/>
          </p:cNvCxnSpPr>
          <p:nvPr/>
        </p:nvCxnSpPr>
        <p:spPr>
          <a:xfrm flipV="1">
            <a:off x="5406070" y="2601491"/>
            <a:ext cx="1921883" cy="9464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D300411-E9CC-78CD-80AB-0276DE54AA93}"/>
              </a:ext>
            </a:extLst>
          </p:cNvPr>
          <p:cNvSpPr/>
          <p:nvPr/>
        </p:nvSpPr>
        <p:spPr>
          <a:xfrm>
            <a:off x="7205327" y="5089957"/>
            <a:ext cx="1570437" cy="94646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 Screen Posting List By MID dan Posting List di </a:t>
            </a:r>
            <a:r>
              <a:rPr lang="en-US" sz="1400" dirty="0" err="1"/>
              <a:t>pilih</a:t>
            </a:r>
            <a:r>
              <a:rPr lang="en-US" sz="1400" dirty="0"/>
              <a:t> “Manual”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86D350D-CEF6-3D9E-0DD7-6D1792179365}"/>
              </a:ext>
            </a:extLst>
          </p:cNvPr>
          <p:cNvSpPr/>
          <p:nvPr/>
        </p:nvSpPr>
        <p:spPr>
          <a:xfrm>
            <a:off x="5310782" y="5089957"/>
            <a:ext cx="1570436" cy="93194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Muncul</a:t>
            </a:r>
            <a:r>
              <a:rPr lang="en-US" sz="1400" dirty="0"/>
              <a:t> detail </a:t>
            </a:r>
            <a:r>
              <a:rPr lang="en-US" sz="1400" dirty="0" err="1"/>
              <a:t>trx</a:t>
            </a:r>
            <a:r>
              <a:rPr lang="en-US" sz="1400" dirty="0"/>
              <a:t> yg </a:t>
            </a:r>
            <a:r>
              <a:rPr lang="en-US" sz="1400" dirty="0" err="1"/>
              <a:t>sudah</a:t>
            </a:r>
            <a:r>
              <a:rPr lang="en-US" sz="1400" dirty="0"/>
              <a:t> di proses refund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457AC12-6633-608D-9627-92196573616D}"/>
              </a:ext>
            </a:extLst>
          </p:cNvPr>
          <p:cNvSpPr/>
          <p:nvPr/>
        </p:nvSpPr>
        <p:spPr>
          <a:xfrm>
            <a:off x="2457131" y="5089958"/>
            <a:ext cx="2485776" cy="93193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Card number dan issuer untuk di compile </a:t>
            </a:r>
            <a:r>
              <a:rPr lang="en-US" sz="1400" dirty="0" err="1"/>
              <a:t>ke</a:t>
            </a:r>
            <a:r>
              <a:rPr lang="en-US" sz="1400" dirty="0"/>
              <a:t> 1 form untuk </a:t>
            </a:r>
            <a:r>
              <a:rPr lang="en-US" sz="1400" dirty="0" err="1"/>
              <a:t>diberikan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checker untuk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pengecekan</a:t>
            </a:r>
            <a:endParaRPr lang="en-US" sz="14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BDCEBC-821B-F8E6-14D2-F6B8017CB3D7}"/>
              </a:ext>
            </a:extLst>
          </p:cNvPr>
          <p:cNvCxnSpPr>
            <a:cxnSpLocks/>
            <a:stCxn id="68" idx="1"/>
            <a:endCxn id="69" idx="3"/>
          </p:cNvCxnSpPr>
          <p:nvPr/>
        </p:nvCxnSpPr>
        <p:spPr>
          <a:xfrm flipH="1" flipV="1">
            <a:off x="6881218" y="5555927"/>
            <a:ext cx="324109" cy="7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F554914-8984-B72E-88F0-9F45945D10D3}"/>
              </a:ext>
            </a:extLst>
          </p:cNvPr>
          <p:cNvCxnSpPr>
            <a:cxnSpLocks/>
            <a:stCxn id="69" idx="1"/>
            <a:endCxn id="70" idx="3"/>
          </p:cNvCxnSpPr>
          <p:nvPr/>
        </p:nvCxnSpPr>
        <p:spPr>
          <a:xfrm flipH="1">
            <a:off x="4942907" y="5555927"/>
            <a:ext cx="36787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FC2EAF33-FEB7-FA0C-3103-0DB1EF426814}"/>
              </a:ext>
            </a:extLst>
          </p:cNvPr>
          <p:cNvSpPr txBox="1"/>
          <p:nvPr/>
        </p:nvSpPr>
        <p:spPr>
          <a:xfrm>
            <a:off x="399462" y="6102282"/>
            <a:ext cx="1895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Part Dept. Head</a:t>
            </a:r>
          </a:p>
          <a:p>
            <a:pPr algn="ctr"/>
            <a:r>
              <a:rPr lang="en-US" sz="1000" i="1" dirty="0"/>
              <a:t>(Proses </a:t>
            </a:r>
            <a:r>
              <a:rPr lang="en-US" sz="1000" i="1" dirty="0" err="1"/>
              <a:t>Approvel</a:t>
            </a:r>
            <a:r>
              <a:rPr lang="en-US" sz="1000" i="1" dirty="0"/>
              <a:t> </a:t>
            </a:r>
            <a:r>
              <a:rPr lang="en-US" sz="1000" i="1" dirty="0" err="1"/>
              <a:t>satu</a:t>
            </a:r>
            <a:r>
              <a:rPr lang="en-US" sz="1000" i="1" dirty="0"/>
              <a:t> per </a:t>
            </a:r>
            <a:r>
              <a:rPr lang="en-US" sz="1000" i="1" dirty="0" err="1"/>
              <a:t>satu</a:t>
            </a:r>
            <a:r>
              <a:rPr lang="en-US" sz="1000" i="1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FCB0FC-B230-2FA2-7F4A-DF358439F034}"/>
              </a:ext>
            </a:extLst>
          </p:cNvPr>
          <p:cNvSpPr/>
          <p:nvPr/>
        </p:nvSpPr>
        <p:spPr>
          <a:xfrm>
            <a:off x="562584" y="5090097"/>
            <a:ext cx="1570437" cy="94646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Screen </a:t>
            </a:r>
            <a:r>
              <a:rPr lang="en-US" sz="1400" dirty="0" err="1"/>
              <a:t>Aproval</a:t>
            </a:r>
            <a:endParaRPr lang="en-US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EF33CF-FC19-3E03-D2A6-D15C773F3598}"/>
              </a:ext>
            </a:extLst>
          </p:cNvPr>
          <p:cNvCxnSpPr>
            <a:stCxn id="32" idx="1"/>
            <a:endCxn id="68" idx="3"/>
          </p:cNvCxnSpPr>
          <p:nvPr/>
        </p:nvCxnSpPr>
        <p:spPr>
          <a:xfrm flipH="1" flipV="1">
            <a:off x="8775764" y="5563189"/>
            <a:ext cx="3241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C4BBB3-0582-6A6D-6055-C8E6B4027581}"/>
              </a:ext>
            </a:extLst>
          </p:cNvPr>
          <p:cNvCxnSpPr>
            <a:stCxn id="70" idx="1"/>
            <a:endCxn id="3" idx="3"/>
          </p:cNvCxnSpPr>
          <p:nvPr/>
        </p:nvCxnSpPr>
        <p:spPr>
          <a:xfrm flipH="1">
            <a:off x="2133021" y="5555928"/>
            <a:ext cx="324110" cy="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563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Link Aja Dynamic (Existing)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9626A3-7587-C950-086A-F43A42EBF112}"/>
              </a:ext>
            </a:extLst>
          </p:cNvPr>
          <p:cNvSpPr/>
          <p:nvPr/>
        </p:nvSpPr>
        <p:spPr>
          <a:xfrm>
            <a:off x="1008529" y="1438834"/>
            <a:ext cx="1976718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Terima data </a:t>
            </a:r>
            <a:r>
              <a:rPr lang="en-US" sz="1400" dirty="0" err="1"/>
              <a:t>transaksi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Finarya</a:t>
            </a:r>
            <a:r>
              <a:rPr lang="en-US" sz="1400" dirty="0"/>
              <a:t> (Link Aja)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31880E-BB3D-8F9F-78C6-293DAAFEA2EB}"/>
              </a:ext>
            </a:extLst>
          </p:cNvPr>
          <p:cNvSpPr/>
          <p:nvPr/>
        </p:nvSpPr>
        <p:spPr>
          <a:xfrm>
            <a:off x="1004607" y="2841315"/>
            <a:ext cx="1976718" cy="921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Terima</a:t>
            </a:r>
            <a:r>
              <a:rPr lang="en-US" sz="1400" dirty="0"/>
              <a:t> data </a:t>
            </a:r>
            <a:r>
              <a:rPr lang="en-US" sz="1400" dirty="0" err="1"/>
              <a:t>dari</a:t>
            </a:r>
            <a:r>
              <a:rPr lang="en-US" sz="1400" dirty="0"/>
              <a:t> monitoring batcher</a:t>
            </a:r>
          </a:p>
        </p:txBody>
      </p:sp>
      <p:cxnSp>
        <p:nvCxnSpPr>
          <p:cNvPr id="13" name="Elbow Connector 19">
            <a:extLst>
              <a:ext uri="{FF2B5EF4-FFF2-40B4-BE49-F238E27FC236}">
                <a16:creationId xmlns:a16="http://schemas.microsoft.com/office/drawing/2014/main" id="{522079D9-7AA2-3799-1B23-DDA8BE37EEFE}"/>
              </a:ext>
            </a:extLst>
          </p:cNvPr>
          <p:cNvCxnSpPr>
            <a:stCxn id="12" idx="3"/>
          </p:cNvCxnSpPr>
          <p:nvPr/>
        </p:nvCxnSpPr>
        <p:spPr>
          <a:xfrm flipV="1">
            <a:off x="2981325" y="2532034"/>
            <a:ext cx="1110503" cy="770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25">
            <a:extLst>
              <a:ext uri="{FF2B5EF4-FFF2-40B4-BE49-F238E27FC236}">
                <a16:creationId xmlns:a16="http://schemas.microsoft.com/office/drawing/2014/main" id="{3209DF30-0111-3D68-F35D-C91E8C6494DB}"/>
              </a:ext>
            </a:extLst>
          </p:cNvPr>
          <p:cNvCxnSpPr>
            <a:stCxn id="11" idx="3"/>
          </p:cNvCxnSpPr>
          <p:nvPr/>
        </p:nvCxnSpPr>
        <p:spPr>
          <a:xfrm>
            <a:off x="2985247" y="1896034"/>
            <a:ext cx="1110503" cy="632012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3483B8-5CCB-BEB0-99C5-55D0A70BFD67}"/>
              </a:ext>
            </a:extLst>
          </p:cNvPr>
          <p:cNvCxnSpPr/>
          <p:nvPr/>
        </p:nvCxnSpPr>
        <p:spPr>
          <a:xfrm>
            <a:off x="5832102" y="2501150"/>
            <a:ext cx="6897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EA66818-4D0A-CA05-87A5-4719C34A2966}"/>
              </a:ext>
            </a:extLst>
          </p:cNvPr>
          <p:cNvSpPr/>
          <p:nvPr/>
        </p:nvSpPr>
        <p:spPr>
          <a:xfrm>
            <a:off x="4091828" y="2138078"/>
            <a:ext cx="1899958" cy="16394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400" dirty="0" err="1"/>
              <a:t>Olah</a:t>
            </a:r>
            <a:r>
              <a:rPr lang="en-US" sz="1400" dirty="0"/>
              <a:t> data </a:t>
            </a:r>
            <a:r>
              <a:rPr lang="en-US" sz="1400" dirty="0" err="1"/>
              <a:t>antara</a:t>
            </a:r>
            <a:r>
              <a:rPr lang="en-US" sz="1400" dirty="0"/>
              <a:t> data LA dan data merchant</a:t>
            </a:r>
          </a:p>
          <a:p>
            <a:pPr marL="285750" indent="-285750">
              <a:buFontTx/>
              <a:buChar char="-"/>
            </a:pPr>
            <a:r>
              <a:rPr lang="en-US" sz="1400" dirty="0" err="1"/>
              <a:t>Penentuan</a:t>
            </a:r>
            <a:r>
              <a:rPr lang="en-US" sz="1400" dirty="0"/>
              <a:t> Bank untuk EDC sharing </a:t>
            </a:r>
            <a:r>
              <a:rPr lang="en-US" sz="1400" dirty="0" err="1"/>
              <a:t>secara</a:t>
            </a:r>
            <a:r>
              <a:rPr lang="en-US" sz="1400" dirty="0"/>
              <a:t> round robin (BM </a:t>
            </a:r>
            <a:r>
              <a:rPr lang="en-US" sz="1400" dirty="0" err="1"/>
              <a:t>tgl</a:t>
            </a:r>
            <a:r>
              <a:rPr lang="en-US" sz="1400" dirty="0"/>
              <a:t> </a:t>
            </a:r>
            <a:r>
              <a:rPr lang="en-US" sz="1400" dirty="0" err="1"/>
              <a:t>ganjil</a:t>
            </a:r>
            <a:r>
              <a:rPr lang="en-US" sz="1400" dirty="0"/>
              <a:t>, BRI </a:t>
            </a:r>
            <a:r>
              <a:rPr lang="en-US" sz="1400" dirty="0" err="1"/>
              <a:t>tgl</a:t>
            </a:r>
            <a:r>
              <a:rPr lang="en-US" sz="1400" dirty="0"/>
              <a:t> </a:t>
            </a:r>
            <a:r>
              <a:rPr lang="en-US" sz="1400" dirty="0" err="1"/>
              <a:t>genap</a:t>
            </a:r>
            <a:r>
              <a:rPr lang="en-US" sz="1400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90D144-26C5-092F-8834-F5CE3E62326C}"/>
              </a:ext>
            </a:extLst>
          </p:cNvPr>
          <p:cNvSpPr/>
          <p:nvPr/>
        </p:nvSpPr>
        <p:spPr>
          <a:xfrm>
            <a:off x="6521824" y="2111185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Manager Checking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8182E0-D887-97A8-E469-91A1770B639E}"/>
              </a:ext>
            </a:extLst>
          </p:cNvPr>
          <p:cNvSpPr/>
          <p:nvPr/>
        </p:nvSpPr>
        <p:spPr>
          <a:xfrm>
            <a:off x="8947898" y="2111185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Membuat</a:t>
            </a:r>
            <a:r>
              <a:rPr lang="en-US" sz="1400" dirty="0"/>
              <a:t> data </a:t>
            </a:r>
            <a:r>
              <a:rPr lang="en-US" sz="1400" dirty="0" err="1"/>
              <a:t>untuk</a:t>
            </a:r>
            <a:r>
              <a:rPr lang="en-US" sz="1400" dirty="0"/>
              <a:t> upload di MCM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D89CD3-2877-71FE-45B3-7C79572F77A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8262098" y="247425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D4D400-BCA1-5545-F18E-F4509CEB9F36}"/>
              </a:ext>
            </a:extLst>
          </p:cNvPr>
          <p:cNvSpPr/>
          <p:nvPr/>
        </p:nvSpPr>
        <p:spPr>
          <a:xfrm>
            <a:off x="8947898" y="3460369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Upload data </a:t>
            </a:r>
            <a:r>
              <a:rPr lang="en-US" sz="1400" dirty="0" err="1"/>
              <a:t>ke</a:t>
            </a:r>
            <a:r>
              <a:rPr lang="en-US" sz="1400" dirty="0"/>
              <a:t> MCM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94789A-E2AD-A907-6AC3-0ED517D67FC2}"/>
              </a:ext>
            </a:extLst>
          </p:cNvPr>
          <p:cNvSpPr/>
          <p:nvPr/>
        </p:nvSpPr>
        <p:spPr>
          <a:xfrm>
            <a:off x="8947898" y="4782668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Manager check &amp; approve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0404E5-5B8C-04A6-9927-577898A1CB6A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9818035" y="2837327"/>
            <a:ext cx="0" cy="623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CEAE020-EBD6-88A7-92F2-5A3DF47784E3}"/>
              </a:ext>
            </a:extLst>
          </p:cNvPr>
          <p:cNvSpPr/>
          <p:nvPr/>
        </p:nvSpPr>
        <p:spPr>
          <a:xfrm>
            <a:off x="6772555" y="4782668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Dept</a:t>
            </a:r>
            <a:r>
              <a:rPr lang="en-US" sz="1400" dirty="0"/>
              <a:t> head check &amp; release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A958F6-087C-70B1-6F88-E31278F47C29}"/>
              </a:ext>
            </a:extLst>
          </p:cNvPr>
          <p:cNvSpPr/>
          <p:nvPr/>
        </p:nvSpPr>
        <p:spPr>
          <a:xfrm>
            <a:off x="2527582" y="4782668"/>
            <a:ext cx="1993618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 di </a:t>
            </a:r>
            <a:r>
              <a:rPr lang="en-US" sz="1400" dirty="0" err="1"/>
              <a:t>rekapan</a:t>
            </a:r>
            <a:r>
              <a:rPr lang="en-US" sz="1400" dirty="0"/>
              <a:t> (</a:t>
            </a:r>
            <a:r>
              <a:rPr lang="en-US" sz="1400" dirty="0" err="1"/>
              <a:t>sukses</a:t>
            </a:r>
            <a:r>
              <a:rPr lang="en-US" sz="1400" dirty="0"/>
              <a:t>/</a:t>
            </a:r>
            <a:r>
              <a:rPr lang="en-US" sz="1400" dirty="0" err="1"/>
              <a:t>gagal</a:t>
            </a:r>
            <a:r>
              <a:rPr lang="en-US" sz="1400" dirty="0"/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D51845-F53E-593A-6395-542F8B3D6196}"/>
              </a:ext>
            </a:extLst>
          </p:cNvPr>
          <p:cNvCxnSpPr>
            <a:stCxn id="21" idx="1"/>
            <a:endCxn id="23" idx="3"/>
          </p:cNvCxnSpPr>
          <p:nvPr/>
        </p:nvCxnSpPr>
        <p:spPr>
          <a:xfrm flipH="1">
            <a:off x="8512829" y="5145739"/>
            <a:ext cx="4350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82B01C-FC9E-B71B-09E6-59D735D7A74A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9818035" y="4186511"/>
            <a:ext cx="0" cy="596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62">
            <a:extLst>
              <a:ext uri="{FF2B5EF4-FFF2-40B4-BE49-F238E27FC236}">
                <a16:creationId xmlns:a16="http://schemas.microsoft.com/office/drawing/2014/main" id="{65A95554-BBFE-04A0-0D86-CC3280FE2230}"/>
              </a:ext>
            </a:extLst>
          </p:cNvPr>
          <p:cNvCxnSpPr>
            <a:stCxn id="17" idx="0"/>
            <a:endCxn id="16" idx="0"/>
          </p:cNvCxnSpPr>
          <p:nvPr/>
        </p:nvCxnSpPr>
        <p:spPr>
          <a:xfrm rot="16200000" flipH="1" flipV="1">
            <a:off x="6203437" y="949554"/>
            <a:ext cx="26893" cy="2350154"/>
          </a:xfrm>
          <a:prstGeom prst="bentConnector3">
            <a:avLst>
              <a:gd name="adj1" fmla="val -85003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5584A6D-6E06-C1B5-5BE0-E90670E7B1FE}"/>
              </a:ext>
            </a:extLst>
          </p:cNvPr>
          <p:cNvSpPr txBox="1"/>
          <p:nvPr/>
        </p:nvSpPr>
        <p:spPr>
          <a:xfrm>
            <a:off x="5991786" y="1557480"/>
            <a:ext cx="5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A0CB46-2061-33C5-E8E8-F3F8848F79B6}"/>
              </a:ext>
            </a:extLst>
          </p:cNvPr>
          <p:cNvSpPr txBox="1"/>
          <p:nvPr/>
        </p:nvSpPr>
        <p:spPr>
          <a:xfrm>
            <a:off x="8337179" y="2135702"/>
            <a:ext cx="5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Yes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A295997-B959-46A3-A566-BA40D2C3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08" y="4778181"/>
            <a:ext cx="566977" cy="3630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3E81079-0BD7-FB00-A637-74A6C3E23361}"/>
              </a:ext>
            </a:extLst>
          </p:cNvPr>
          <p:cNvSpPr txBox="1"/>
          <p:nvPr/>
        </p:nvSpPr>
        <p:spPr>
          <a:xfrm>
            <a:off x="10992412" y="3439015"/>
            <a:ext cx="5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</a:t>
            </a:r>
          </a:p>
        </p:txBody>
      </p:sp>
      <p:cxnSp>
        <p:nvCxnSpPr>
          <p:cNvPr id="32" name="Elbow Connector 68">
            <a:extLst>
              <a:ext uri="{FF2B5EF4-FFF2-40B4-BE49-F238E27FC236}">
                <a16:creationId xmlns:a16="http://schemas.microsoft.com/office/drawing/2014/main" id="{B214993B-C22E-5C92-24E3-E7E0528CFC2A}"/>
              </a:ext>
            </a:extLst>
          </p:cNvPr>
          <p:cNvCxnSpPr>
            <a:stCxn id="21" idx="3"/>
            <a:endCxn id="18" idx="3"/>
          </p:cNvCxnSpPr>
          <p:nvPr/>
        </p:nvCxnSpPr>
        <p:spPr>
          <a:xfrm flipV="1">
            <a:off x="10688172" y="2474256"/>
            <a:ext cx="12700" cy="267148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4089AE6-8599-40E9-9ACB-076C639145FE}"/>
              </a:ext>
            </a:extLst>
          </p:cNvPr>
          <p:cNvSpPr/>
          <p:nvPr/>
        </p:nvSpPr>
        <p:spPr>
          <a:xfrm>
            <a:off x="495768" y="4782668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Kirim</a:t>
            </a:r>
            <a:r>
              <a:rPr lang="en-US" sz="1400" dirty="0"/>
              <a:t> data </a:t>
            </a:r>
            <a:r>
              <a:rPr lang="en-US" sz="1400" dirty="0" err="1"/>
              <a:t>terbayar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bisnis</a:t>
            </a:r>
            <a:r>
              <a:rPr lang="en-US" sz="1400" dirty="0"/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340FF7-F1CE-25E7-EDEA-78D1B2D0E454}"/>
              </a:ext>
            </a:extLst>
          </p:cNvPr>
          <p:cNvCxnSpPr>
            <a:stCxn id="24" idx="1"/>
            <a:endCxn id="33" idx="3"/>
          </p:cNvCxnSpPr>
          <p:nvPr/>
        </p:nvCxnSpPr>
        <p:spPr>
          <a:xfrm flipH="1">
            <a:off x="2236042" y="5145739"/>
            <a:ext cx="2915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D604669-C1DF-3974-1C2E-552020B85AD8}"/>
              </a:ext>
            </a:extLst>
          </p:cNvPr>
          <p:cNvSpPr/>
          <p:nvPr/>
        </p:nvSpPr>
        <p:spPr>
          <a:xfrm>
            <a:off x="4812741" y="4679576"/>
            <a:ext cx="1592080" cy="9278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Download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 (</a:t>
            </a:r>
            <a:r>
              <a:rPr lang="en-US" sz="1400" dirty="0" err="1"/>
              <a:t>sukses</a:t>
            </a:r>
            <a:r>
              <a:rPr lang="en-US" sz="1400" dirty="0"/>
              <a:t>/</a:t>
            </a:r>
            <a:r>
              <a:rPr lang="en-US" sz="1400" dirty="0" err="1"/>
              <a:t>gagal</a:t>
            </a:r>
            <a:r>
              <a:rPr lang="en-US" sz="1400" dirty="0"/>
              <a:t>) di MCM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C539DA-1591-B4CA-CAB4-EC980DF67DF7}"/>
              </a:ext>
            </a:extLst>
          </p:cNvPr>
          <p:cNvCxnSpPr>
            <a:stCxn id="35" idx="1"/>
            <a:endCxn id="24" idx="3"/>
          </p:cNvCxnSpPr>
          <p:nvPr/>
        </p:nvCxnSpPr>
        <p:spPr>
          <a:xfrm flipH="1">
            <a:off x="4521200" y="5143500"/>
            <a:ext cx="291541" cy="2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CD29A1-C07B-FBCB-3426-EE585049EFB7}"/>
              </a:ext>
            </a:extLst>
          </p:cNvPr>
          <p:cNvCxnSpPr>
            <a:stCxn id="23" idx="1"/>
            <a:endCxn id="35" idx="3"/>
          </p:cNvCxnSpPr>
          <p:nvPr/>
        </p:nvCxnSpPr>
        <p:spPr>
          <a:xfrm flipH="1" flipV="1">
            <a:off x="6404821" y="5143500"/>
            <a:ext cx="367734" cy="2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55288F-CEEE-BD00-62B3-4276A049D5DA}"/>
              </a:ext>
            </a:extLst>
          </p:cNvPr>
          <p:cNvSpPr txBox="1"/>
          <p:nvPr/>
        </p:nvSpPr>
        <p:spPr>
          <a:xfrm>
            <a:off x="11535" y="6207003"/>
            <a:ext cx="47218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 : </a:t>
            </a:r>
            <a:r>
              <a:rPr lang="en-US" sz="1400" dirty="0" err="1"/>
              <a:t>Kalau</a:t>
            </a:r>
            <a:r>
              <a:rPr lang="en-US" sz="1400" dirty="0"/>
              <a:t> tanggal </a:t>
            </a:r>
            <a:r>
              <a:rPr lang="en-US" sz="1400" dirty="0" err="1"/>
              <a:t>ganjil</a:t>
            </a:r>
            <a:r>
              <a:rPr lang="en-US" sz="1400" dirty="0"/>
              <a:t> 1 MID </a:t>
            </a:r>
            <a:r>
              <a:rPr lang="en-US" sz="1400" dirty="0" err="1"/>
              <a:t>ada</a:t>
            </a:r>
            <a:r>
              <a:rPr lang="en-US" sz="1400" dirty="0"/>
              <a:t> 3 </a:t>
            </a:r>
            <a:r>
              <a:rPr lang="en-US" sz="1400" dirty="0" err="1"/>
              <a:t>trx</a:t>
            </a:r>
            <a:r>
              <a:rPr lang="en-US" sz="1400" dirty="0"/>
              <a:t>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trx</a:t>
            </a:r>
            <a:r>
              <a:rPr lang="en-US" sz="1400" dirty="0"/>
              <a:t> 1 </a:t>
            </a:r>
            <a:r>
              <a:rPr lang="en-US" sz="1400" dirty="0" err="1"/>
              <a:t>Mandiri</a:t>
            </a:r>
            <a:r>
              <a:rPr lang="en-US" sz="1400" dirty="0"/>
              <a:t>, </a:t>
            </a:r>
            <a:r>
              <a:rPr lang="en-US" sz="1400" dirty="0" err="1"/>
              <a:t>trx</a:t>
            </a:r>
            <a:r>
              <a:rPr lang="en-US" sz="1400" dirty="0"/>
              <a:t> 2 BRI, </a:t>
            </a:r>
            <a:r>
              <a:rPr lang="en-US" sz="1400" dirty="0" err="1"/>
              <a:t>trx</a:t>
            </a:r>
            <a:r>
              <a:rPr lang="en-US" sz="1400" dirty="0"/>
              <a:t> 3 </a:t>
            </a:r>
            <a:r>
              <a:rPr lang="en-US" sz="1400" dirty="0" err="1"/>
              <a:t>Mandiri</a:t>
            </a:r>
            <a:r>
              <a:rPr lang="en-US" sz="1400" dirty="0"/>
              <a:t> kalo tanggal </a:t>
            </a:r>
            <a:r>
              <a:rPr lang="en-US" sz="1400" dirty="0" err="1"/>
              <a:t>genap</a:t>
            </a:r>
            <a:r>
              <a:rPr lang="en-US" sz="1400" dirty="0"/>
              <a:t> </a:t>
            </a:r>
            <a:r>
              <a:rPr lang="en-US" sz="1400" dirty="0" err="1"/>
              <a:t>kebalikannya</a:t>
            </a:r>
            <a:r>
              <a:rPr lang="en-US" sz="1400" dirty="0"/>
              <a:t>. Round Robin</a:t>
            </a:r>
          </a:p>
        </p:txBody>
      </p:sp>
    </p:spTree>
    <p:extLst>
      <p:ext uri="{BB962C8B-B14F-4D97-AF65-F5344CB8AC3E}">
        <p14:creationId xmlns:p14="http://schemas.microsoft.com/office/powerpoint/2010/main" val="413918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Link Aja Static </a:t>
            </a:r>
            <a:r>
              <a:rPr lang="en-US" dirty="0" err="1"/>
              <a:t>Reguler</a:t>
            </a:r>
            <a:r>
              <a:rPr lang="en-US" dirty="0"/>
              <a:t> (Existing)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4CF120-10F6-7CE1-A179-5C23DAA0BD47}"/>
              </a:ext>
            </a:extLst>
          </p:cNvPr>
          <p:cNvSpPr/>
          <p:nvPr/>
        </p:nvSpPr>
        <p:spPr>
          <a:xfrm>
            <a:off x="1179979" y="1522879"/>
            <a:ext cx="1976718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Terima data </a:t>
            </a:r>
            <a:r>
              <a:rPr lang="en-US" sz="1400" dirty="0" err="1">
                <a:solidFill>
                  <a:prstClr val="black"/>
                </a:solidFill>
              </a:rPr>
              <a:t>transaksi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dari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Finarya</a:t>
            </a:r>
            <a:r>
              <a:rPr lang="en-US" sz="1400" dirty="0">
                <a:solidFill>
                  <a:prstClr val="black"/>
                </a:solidFill>
              </a:rPr>
              <a:t> (Link Aja)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8EAD8B-8917-16CD-A1BA-8E6DDD22D8A5}"/>
              </a:ext>
            </a:extLst>
          </p:cNvPr>
          <p:cNvSpPr/>
          <p:nvPr/>
        </p:nvSpPr>
        <p:spPr>
          <a:xfrm>
            <a:off x="1179979" y="2921372"/>
            <a:ext cx="1976718" cy="921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prstClr val="black"/>
                </a:solidFill>
              </a:rPr>
              <a:t>Terima</a:t>
            </a:r>
            <a:r>
              <a:rPr lang="en-US" sz="1400" dirty="0">
                <a:solidFill>
                  <a:prstClr val="black"/>
                </a:solidFill>
              </a:rPr>
              <a:t> data merchant </a:t>
            </a:r>
            <a:r>
              <a:rPr lang="en-US" sz="1400" dirty="0" err="1">
                <a:solidFill>
                  <a:prstClr val="black"/>
                </a:solidFill>
              </a:rPr>
              <a:t>dari</a:t>
            </a:r>
            <a:r>
              <a:rPr lang="en-US" sz="1400" dirty="0">
                <a:solidFill>
                  <a:prstClr val="black"/>
                </a:solidFill>
              </a:rPr>
              <a:t> Bank </a:t>
            </a:r>
            <a:r>
              <a:rPr lang="en-US" sz="1400" dirty="0" err="1">
                <a:solidFill>
                  <a:prstClr val="black"/>
                </a:solidFill>
              </a:rPr>
              <a:t>Mandiri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5" name="Elbow Connector 19">
            <a:extLst>
              <a:ext uri="{FF2B5EF4-FFF2-40B4-BE49-F238E27FC236}">
                <a16:creationId xmlns:a16="http://schemas.microsoft.com/office/drawing/2014/main" id="{FA714E80-DDBB-CDB4-297F-D00F0173D90C}"/>
              </a:ext>
            </a:extLst>
          </p:cNvPr>
          <p:cNvCxnSpPr>
            <a:stCxn id="4" idx="3"/>
          </p:cNvCxnSpPr>
          <p:nvPr/>
        </p:nvCxnSpPr>
        <p:spPr>
          <a:xfrm flipV="1">
            <a:off x="3156697" y="2612091"/>
            <a:ext cx="1110503" cy="770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25">
            <a:extLst>
              <a:ext uri="{FF2B5EF4-FFF2-40B4-BE49-F238E27FC236}">
                <a16:creationId xmlns:a16="http://schemas.microsoft.com/office/drawing/2014/main" id="{FCED1A7F-F244-AB0D-1BCB-60C8AAC470E1}"/>
              </a:ext>
            </a:extLst>
          </p:cNvPr>
          <p:cNvCxnSpPr>
            <a:stCxn id="3" idx="3"/>
          </p:cNvCxnSpPr>
          <p:nvPr/>
        </p:nvCxnSpPr>
        <p:spPr>
          <a:xfrm>
            <a:off x="3156697" y="1980079"/>
            <a:ext cx="1110503" cy="632012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E6541-B0B6-335E-ABB3-1943A069B91B}"/>
              </a:ext>
            </a:extLst>
          </p:cNvPr>
          <p:cNvCxnSpPr/>
          <p:nvPr/>
        </p:nvCxnSpPr>
        <p:spPr>
          <a:xfrm>
            <a:off x="6003552" y="2585195"/>
            <a:ext cx="6897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F05E4B6-7BB7-7259-87E2-C9512DF534E3}"/>
              </a:ext>
            </a:extLst>
          </p:cNvPr>
          <p:cNvSpPr/>
          <p:nvPr/>
        </p:nvSpPr>
        <p:spPr>
          <a:xfrm>
            <a:off x="4263278" y="2222124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prstClr val="black"/>
                </a:solidFill>
              </a:rPr>
              <a:t>Olah</a:t>
            </a:r>
            <a:r>
              <a:rPr lang="en-US" sz="1400" dirty="0">
                <a:solidFill>
                  <a:prstClr val="black"/>
                </a:solidFill>
              </a:rPr>
              <a:t> data </a:t>
            </a:r>
            <a:r>
              <a:rPr lang="en-US" sz="1400" dirty="0" err="1">
                <a:solidFill>
                  <a:prstClr val="black"/>
                </a:solidFill>
              </a:rPr>
              <a:t>antara</a:t>
            </a:r>
            <a:r>
              <a:rPr lang="en-US" sz="1400" dirty="0">
                <a:solidFill>
                  <a:prstClr val="black"/>
                </a:solidFill>
              </a:rPr>
              <a:t> data LA </a:t>
            </a:r>
            <a:r>
              <a:rPr lang="en-US" sz="1400" dirty="0" err="1">
                <a:solidFill>
                  <a:prstClr val="black"/>
                </a:solidFill>
              </a:rPr>
              <a:t>dan</a:t>
            </a:r>
            <a:r>
              <a:rPr lang="en-US" sz="1400" dirty="0">
                <a:solidFill>
                  <a:prstClr val="black"/>
                </a:solidFill>
              </a:rPr>
              <a:t> data merchant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AAA4B-5F53-3318-A111-DCDBB9D94116}"/>
              </a:ext>
            </a:extLst>
          </p:cNvPr>
          <p:cNvSpPr/>
          <p:nvPr/>
        </p:nvSpPr>
        <p:spPr>
          <a:xfrm>
            <a:off x="6693274" y="2195230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Manager Checking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56E164-2811-E5D2-58D3-D33F329A7074}"/>
              </a:ext>
            </a:extLst>
          </p:cNvPr>
          <p:cNvSpPr/>
          <p:nvPr/>
        </p:nvSpPr>
        <p:spPr>
          <a:xfrm>
            <a:off x="9119348" y="2195230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prstClr val="black"/>
                </a:solidFill>
              </a:rPr>
              <a:t>Membuat</a:t>
            </a:r>
            <a:r>
              <a:rPr lang="en-US" sz="1400" dirty="0">
                <a:solidFill>
                  <a:prstClr val="black"/>
                </a:solidFill>
              </a:rPr>
              <a:t> data </a:t>
            </a:r>
            <a:r>
              <a:rPr lang="en-US" sz="1400" dirty="0" err="1">
                <a:solidFill>
                  <a:prstClr val="black"/>
                </a:solidFill>
              </a:rPr>
              <a:t>untuk</a:t>
            </a:r>
            <a:r>
              <a:rPr lang="en-US" sz="1400" dirty="0">
                <a:solidFill>
                  <a:prstClr val="black"/>
                </a:solidFill>
              </a:rPr>
              <a:t> upload di MCM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77528F-E791-6019-3076-44C3DD9FE0F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8433548" y="2558301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60055AA-DABE-608F-E3F9-4AC6E48AB491}"/>
              </a:ext>
            </a:extLst>
          </p:cNvPr>
          <p:cNvSpPr/>
          <p:nvPr/>
        </p:nvSpPr>
        <p:spPr>
          <a:xfrm>
            <a:off x="9119348" y="3544414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Upload data </a:t>
            </a:r>
            <a:r>
              <a:rPr lang="en-US" sz="1400" dirty="0" err="1">
                <a:solidFill>
                  <a:prstClr val="black"/>
                </a:solidFill>
              </a:rPr>
              <a:t>ke</a:t>
            </a:r>
            <a:r>
              <a:rPr lang="en-US" sz="1400" dirty="0">
                <a:solidFill>
                  <a:prstClr val="black"/>
                </a:solidFill>
              </a:rPr>
              <a:t> MCM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D39B020-E83A-3E06-E751-B672782DCBEF}"/>
              </a:ext>
            </a:extLst>
          </p:cNvPr>
          <p:cNvSpPr/>
          <p:nvPr/>
        </p:nvSpPr>
        <p:spPr>
          <a:xfrm>
            <a:off x="9119348" y="4866713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Manager check &amp; approve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87A605-27AD-787E-8203-232DC5B0E573}"/>
              </a:ext>
            </a:extLst>
          </p:cNvPr>
          <p:cNvCxnSpPr>
            <a:stCxn id="10" idx="2"/>
            <a:endCxn id="39" idx="0"/>
          </p:cNvCxnSpPr>
          <p:nvPr/>
        </p:nvCxnSpPr>
        <p:spPr>
          <a:xfrm>
            <a:off x="9989485" y="2921372"/>
            <a:ext cx="0" cy="623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6BF41A5-2330-DFE1-C5D8-75DE941D9BD0}"/>
              </a:ext>
            </a:extLst>
          </p:cNvPr>
          <p:cNvSpPr/>
          <p:nvPr/>
        </p:nvSpPr>
        <p:spPr>
          <a:xfrm>
            <a:off x="6777879" y="4866713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prstClr val="black"/>
                </a:solidFill>
              </a:rPr>
              <a:t>Dept</a:t>
            </a:r>
            <a:r>
              <a:rPr lang="en-US" sz="1400" dirty="0">
                <a:solidFill>
                  <a:prstClr val="black"/>
                </a:solidFill>
              </a:rPr>
              <a:t> head check &amp; release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D5B96A-591C-F37C-189C-A00EA6F7DB21}"/>
              </a:ext>
            </a:extLst>
          </p:cNvPr>
          <p:cNvCxnSpPr>
            <a:stCxn id="40" idx="1"/>
            <a:endCxn id="42" idx="3"/>
          </p:cNvCxnSpPr>
          <p:nvPr/>
        </p:nvCxnSpPr>
        <p:spPr>
          <a:xfrm flipH="1">
            <a:off x="8518153" y="5229784"/>
            <a:ext cx="6011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55B99D8-1C00-0192-04AD-77841FF000D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989485" y="4270556"/>
            <a:ext cx="0" cy="596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62">
            <a:extLst>
              <a:ext uri="{FF2B5EF4-FFF2-40B4-BE49-F238E27FC236}">
                <a16:creationId xmlns:a16="http://schemas.microsoft.com/office/drawing/2014/main" id="{DDA56A06-938D-2D2C-17C5-CF8DD3A0FD04}"/>
              </a:ext>
            </a:extLst>
          </p:cNvPr>
          <p:cNvCxnSpPr>
            <a:stCxn id="9" idx="0"/>
            <a:endCxn id="8" idx="0"/>
          </p:cNvCxnSpPr>
          <p:nvPr/>
        </p:nvCxnSpPr>
        <p:spPr>
          <a:xfrm rot="16200000" flipH="1" flipV="1">
            <a:off x="6334966" y="993679"/>
            <a:ext cx="26894" cy="2429996"/>
          </a:xfrm>
          <a:prstGeom prst="bentConnector3">
            <a:avLst>
              <a:gd name="adj1" fmla="val -85000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B4CC754-3358-6D81-B3F7-C83D8B5935EB}"/>
              </a:ext>
            </a:extLst>
          </p:cNvPr>
          <p:cNvSpPr txBox="1"/>
          <p:nvPr/>
        </p:nvSpPr>
        <p:spPr>
          <a:xfrm>
            <a:off x="6163236" y="1641525"/>
            <a:ext cx="5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AC1142-C36A-3897-4A56-3C3B58B1EFC3}"/>
              </a:ext>
            </a:extLst>
          </p:cNvPr>
          <p:cNvSpPr txBox="1"/>
          <p:nvPr/>
        </p:nvSpPr>
        <p:spPr>
          <a:xfrm>
            <a:off x="8508629" y="2219747"/>
            <a:ext cx="5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926BE0-0E11-BE19-562B-5BFEB8EE0E73}"/>
              </a:ext>
            </a:extLst>
          </p:cNvPr>
          <p:cNvSpPr txBox="1"/>
          <p:nvPr/>
        </p:nvSpPr>
        <p:spPr>
          <a:xfrm>
            <a:off x="11163862" y="3724765"/>
            <a:ext cx="5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No</a:t>
            </a:r>
          </a:p>
        </p:txBody>
      </p:sp>
      <p:cxnSp>
        <p:nvCxnSpPr>
          <p:cNvPr id="50" name="Elbow Connector 68">
            <a:extLst>
              <a:ext uri="{FF2B5EF4-FFF2-40B4-BE49-F238E27FC236}">
                <a16:creationId xmlns:a16="http://schemas.microsoft.com/office/drawing/2014/main" id="{D6244F0B-C0BC-5605-BBA3-EEA15B8F96B6}"/>
              </a:ext>
            </a:extLst>
          </p:cNvPr>
          <p:cNvCxnSpPr>
            <a:stCxn id="40" idx="3"/>
            <a:endCxn id="10" idx="3"/>
          </p:cNvCxnSpPr>
          <p:nvPr/>
        </p:nvCxnSpPr>
        <p:spPr>
          <a:xfrm flipV="1">
            <a:off x="10859622" y="2558301"/>
            <a:ext cx="12700" cy="267148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AB3B-D84F-D5A8-E80E-69C502A0F956}"/>
              </a:ext>
            </a:extLst>
          </p:cNvPr>
          <p:cNvSpPr/>
          <p:nvPr/>
        </p:nvSpPr>
        <p:spPr>
          <a:xfrm>
            <a:off x="2618350" y="4866713"/>
            <a:ext cx="1993618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 di </a:t>
            </a:r>
            <a:r>
              <a:rPr lang="en-US" sz="1400" dirty="0" err="1"/>
              <a:t>rekapan</a:t>
            </a:r>
            <a:r>
              <a:rPr lang="en-US" sz="1400" dirty="0"/>
              <a:t> (</a:t>
            </a:r>
            <a:r>
              <a:rPr lang="en-US" sz="1400" dirty="0" err="1"/>
              <a:t>sukses</a:t>
            </a:r>
            <a:r>
              <a:rPr lang="en-US" sz="1400" dirty="0"/>
              <a:t>/</a:t>
            </a:r>
            <a:r>
              <a:rPr lang="en-US" sz="1400" dirty="0" err="1"/>
              <a:t>gagal</a:t>
            </a:r>
            <a:r>
              <a:rPr lang="en-US" sz="1400" dirty="0"/>
              <a:t>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BAE4F6-FA79-C4CD-DD28-3585B040343B}"/>
              </a:ext>
            </a:extLst>
          </p:cNvPr>
          <p:cNvSpPr/>
          <p:nvPr/>
        </p:nvSpPr>
        <p:spPr>
          <a:xfrm>
            <a:off x="586536" y="4880160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Kirim</a:t>
            </a:r>
            <a:r>
              <a:rPr lang="en-US" sz="1400" dirty="0"/>
              <a:t> data </a:t>
            </a:r>
            <a:r>
              <a:rPr lang="en-US" sz="1400" dirty="0" err="1"/>
              <a:t>terbayar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bisnis</a:t>
            </a:r>
            <a:r>
              <a:rPr lang="en-US" sz="1400" dirty="0"/>
              <a:t>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B0B467-77B1-6E55-F82A-5E2834B1607E}"/>
              </a:ext>
            </a:extLst>
          </p:cNvPr>
          <p:cNvCxnSpPr>
            <a:stCxn id="51" idx="1"/>
          </p:cNvCxnSpPr>
          <p:nvPr/>
        </p:nvCxnSpPr>
        <p:spPr>
          <a:xfrm flipH="1">
            <a:off x="2326810" y="5229784"/>
            <a:ext cx="2915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DFD5629-C2D0-E50E-CE70-65D540EB83D7}"/>
              </a:ext>
            </a:extLst>
          </p:cNvPr>
          <p:cNvSpPr/>
          <p:nvPr/>
        </p:nvSpPr>
        <p:spPr>
          <a:xfrm>
            <a:off x="4903509" y="4763621"/>
            <a:ext cx="1592080" cy="9278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Download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 (</a:t>
            </a:r>
            <a:r>
              <a:rPr lang="en-US" sz="1400" dirty="0" err="1"/>
              <a:t>sukses</a:t>
            </a:r>
            <a:r>
              <a:rPr lang="en-US" sz="1400" dirty="0"/>
              <a:t>/</a:t>
            </a:r>
            <a:r>
              <a:rPr lang="en-US" sz="1400" dirty="0" err="1"/>
              <a:t>gagal</a:t>
            </a:r>
            <a:r>
              <a:rPr lang="en-US" sz="1400" dirty="0"/>
              <a:t>) di MCM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CB7BB20-FA22-0F59-BBBD-05DDF99BD850}"/>
              </a:ext>
            </a:extLst>
          </p:cNvPr>
          <p:cNvCxnSpPr>
            <a:stCxn id="54" idx="1"/>
            <a:endCxn id="51" idx="3"/>
          </p:cNvCxnSpPr>
          <p:nvPr/>
        </p:nvCxnSpPr>
        <p:spPr>
          <a:xfrm flipH="1">
            <a:off x="4611968" y="5227545"/>
            <a:ext cx="291541" cy="2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EE4097-A1DA-09B0-D36E-BEA0A6D01849}"/>
              </a:ext>
            </a:extLst>
          </p:cNvPr>
          <p:cNvCxnSpPr>
            <a:stCxn id="42" idx="1"/>
            <a:endCxn id="54" idx="3"/>
          </p:cNvCxnSpPr>
          <p:nvPr/>
        </p:nvCxnSpPr>
        <p:spPr>
          <a:xfrm flipH="1" flipV="1">
            <a:off x="6495589" y="5227545"/>
            <a:ext cx="282290" cy="2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B4C095-948B-0E78-C0CA-42BDC57ED92F}"/>
              </a:ext>
            </a:extLst>
          </p:cNvPr>
          <p:cNvSpPr txBox="1"/>
          <p:nvPr/>
        </p:nvSpPr>
        <p:spPr>
          <a:xfrm>
            <a:off x="0" y="6563953"/>
            <a:ext cx="444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 : </a:t>
            </a:r>
            <a:r>
              <a:rPr lang="en-US" sz="1400" dirty="0" err="1"/>
              <a:t>Mandiri</a:t>
            </a:r>
            <a:r>
              <a:rPr lang="en-US" sz="1400" dirty="0"/>
              <a:t> only. </a:t>
            </a:r>
            <a:r>
              <a:rPr lang="en-US" sz="1400" dirty="0" err="1"/>
              <a:t>Pembayaran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per merchant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3AE0D-A285-8D8F-5716-BA5A3123AF83}"/>
              </a:ext>
            </a:extLst>
          </p:cNvPr>
          <p:cNvSpPr txBox="1"/>
          <p:nvPr/>
        </p:nvSpPr>
        <p:spPr>
          <a:xfrm>
            <a:off x="8595661" y="4919768"/>
            <a:ext cx="5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632030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</a:t>
            </a:r>
            <a:r>
              <a:rPr lang="en-US" dirty="0" err="1"/>
              <a:t>Bukalapak</a:t>
            </a:r>
            <a:r>
              <a:rPr lang="en-US" dirty="0"/>
              <a:t> (Existing)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4CF120-10F6-7CE1-A179-5C23DAA0BD47}"/>
              </a:ext>
            </a:extLst>
          </p:cNvPr>
          <p:cNvSpPr/>
          <p:nvPr/>
        </p:nvSpPr>
        <p:spPr>
          <a:xfrm>
            <a:off x="1179979" y="1522879"/>
            <a:ext cx="1976718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Terima data </a:t>
            </a:r>
            <a:r>
              <a:rPr lang="en-US" sz="1400" dirty="0" err="1">
                <a:solidFill>
                  <a:prstClr val="black"/>
                </a:solidFill>
              </a:rPr>
              <a:t>transaksi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dari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Finarya</a:t>
            </a:r>
            <a:r>
              <a:rPr lang="en-US" sz="1400" dirty="0">
                <a:solidFill>
                  <a:prstClr val="black"/>
                </a:solidFill>
              </a:rPr>
              <a:t> (Link Aja)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8EAD8B-8917-16CD-A1BA-8E6DDD22D8A5}"/>
              </a:ext>
            </a:extLst>
          </p:cNvPr>
          <p:cNvSpPr/>
          <p:nvPr/>
        </p:nvSpPr>
        <p:spPr>
          <a:xfrm>
            <a:off x="1179979" y="2921372"/>
            <a:ext cx="1976718" cy="9219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prstClr val="black"/>
                </a:solidFill>
              </a:rPr>
              <a:t>Terima</a:t>
            </a:r>
            <a:r>
              <a:rPr lang="en-US" sz="1400" dirty="0">
                <a:solidFill>
                  <a:prstClr val="black"/>
                </a:solidFill>
              </a:rPr>
              <a:t> data merchant </a:t>
            </a:r>
            <a:r>
              <a:rPr lang="en-US" sz="1400" dirty="0" err="1">
                <a:solidFill>
                  <a:prstClr val="black"/>
                </a:solidFill>
              </a:rPr>
              <a:t>dari</a:t>
            </a:r>
            <a:r>
              <a:rPr lang="en-US" sz="1400" dirty="0">
                <a:solidFill>
                  <a:prstClr val="black"/>
                </a:solidFill>
              </a:rPr>
              <a:t> Bank </a:t>
            </a:r>
            <a:r>
              <a:rPr lang="en-US" sz="1400" dirty="0" err="1">
                <a:solidFill>
                  <a:prstClr val="black"/>
                </a:solidFill>
              </a:rPr>
              <a:t>Mandiri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5" name="Elbow Connector 19">
            <a:extLst>
              <a:ext uri="{FF2B5EF4-FFF2-40B4-BE49-F238E27FC236}">
                <a16:creationId xmlns:a16="http://schemas.microsoft.com/office/drawing/2014/main" id="{FA714E80-DDBB-CDB4-297F-D00F0173D90C}"/>
              </a:ext>
            </a:extLst>
          </p:cNvPr>
          <p:cNvCxnSpPr>
            <a:stCxn id="4" idx="3"/>
          </p:cNvCxnSpPr>
          <p:nvPr/>
        </p:nvCxnSpPr>
        <p:spPr>
          <a:xfrm flipV="1">
            <a:off x="3156697" y="2612091"/>
            <a:ext cx="1110503" cy="7702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25">
            <a:extLst>
              <a:ext uri="{FF2B5EF4-FFF2-40B4-BE49-F238E27FC236}">
                <a16:creationId xmlns:a16="http://schemas.microsoft.com/office/drawing/2014/main" id="{FCED1A7F-F244-AB0D-1BCB-60C8AAC470E1}"/>
              </a:ext>
            </a:extLst>
          </p:cNvPr>
          <p:cNvCxnSpPr>
            <a:stCxn id="3" idx="3"/>
          </p:cNvCxnSpPr>
          <p:nvPr/>
        </p:nvCxnSpPr>
        <p:spPr>
          <a:xfrm>
            <a:off x="3156697" y="1980079"/>
            <a:ext cx="1110503" cy="632012"/>
          </a:xfrm>
          <a:prstGeom prst="bentConnector3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E6541-B0B6-335E-ABB3-1943A069B91B}"/>
              </a:ext>
            </a:extLst>
          </p:cNvPr>
          <p:cNvCxnSpPr/>
          <p:nvPr/>
        </p:nvCxnSpPr>
        <p:spPr>
          <a:xfrm>
            <a:off x="6003552" y="2585195"/>
            <a:ext cx="6897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F05E4B6-7BB7-7259-87E2-C9512DF534E3}"/>
              </a:ext>
            </a:extLst>
          </p:cNvPr>
          <p:cNvSpPr/>
          <p:nvPr/>
        </p:nvSpPr>
        <p:spPr>
          <a:xfrm>
            <a:off x="4263278" y="2222124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prstClr val="black"/>
                </a:solidFill>
              </a:rPr>
              <a:t>Olah</a:t>
            </a:r>
            <a:r>
              <a:rPr lang="en-US" sz="1400" dirty="0">
                <a:solidFill>
                  <a:prstClr val="black"/>
                </a:solidFill>
              </a:rPr>
              <a:t> data </a:t>
            </a:r>
            <a:r>
              <a:rPr lang="en-US" sz="1400" dirty="0" err="1">
                <a:solidFill>
                  <a:prstClr val="black"/>
                </a:solidFill>
              </a:rPr>
              <a:t>antara</a:t>
            </a:r>
            <a:r>
              <a:rPr lang="en-US" sz="1400" dirty="0">
                <a:solidFill>
                  <a:prstClr val="black"/>
                </a:solidFill>
              </a:rPr>
              <a:t> data </a:t>
            </a:r>
            <a:r>
              <a:rPr lang="en-US" sz="1400" dirty="0" err="1">
                <a:solidFill>
                  <a:prstClr val="black"/>
                </a:solidFill>
              </a:rPr>
              <a:t>Bukalapak</a:t>
            </a:r>
            <a:r>
              <a:rPr lang="en-US" sz="1400" dirty="0">
                <a:solidFill>
                  <a:prstClr val="black"/>
                </a:solidFill>
              </a:rPr>
              <a:t> dan data merchant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AAA4B-5F53-3318-A111-DCDBB9D94116}"/>
              </a:ext>
            </a:extLst>
          </p:cNvPr>
          <p:cNvSpPr/>
          <p:nvPr/>
        </p:nvSpPr>
        <p:spPr>
          <a:xfrm>
            <a:off x="6693274" y="2195230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Manager Checking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56E164-2811-E5D2-58D3-D33F329A7074}"/>
              </a:ext>
            </a:extLst>
          </p:cNvPr>
          <p:cNvSpPr/>
          <p:nvPr/>
        </p:nvSpPr>
        <p:spPr>
          <a:xfrm>
            <a:off x="9119348" y="2195230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prstClr val="black"/>
                </a:solidFill>
              </a:rPr>
              <a:t>Membuat</a:t>
            </a:r>
            <a:r>
              <a:rPr lang="en-US" sz="1400" dirty="0">
                <a:solidFill>
                  <a:prstClr val="black"/>
                </a:solidFill>
              </a:rPr>
              <a:t> data </a:t>
            </a:r>
            <a:r>
              <a:rPr lang="en-US" sz="1400" dirty="0" err="1">
                <a:solidFill>
                  <a:prstClr val="black"/>
                </a:solidFill>
              </a:rPr>
              <a:t>untuk</a:t>
            </a:r>
            <a:r>
              <a:rPr lang="en-US" sz="1400" dirty="0">
                <a:solidFill>
                  <a:prstClr val="black"/>
                </a:solidFill>
              </a:rPr>
              <a:t> upload di MCM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77528F-E791-6019-3076-44C3DD9FE0F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8433548" y="2558301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60055AA-DABE-608F-E3F9-4AC6E48AB491}"/>
              </a:ext>
            </a:extLst>
          </p:cNvPr>
          <p:cNvSpPr/>
          <p:nvPr/>
        </p:nvSpPr>
        <p:spPr>
          <a:xfrm>
            <a:off x="9119348" y="3544414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Upload data </a:t>
            </a:r>
            <a:r>
              <a:rPr lang="en-US" sz="1400" dirty="0" err="1">
                <a:solidFill>
                  <a:prstClr val="black"/>
                </a:solidFill>
              </a:rPr>
              <a:t>ke</a:t>
            </a:r>
            <a:r>
              <a:rPr lang="en-US" sz="1400" dirty="0">
                <a:solidFill>
                  <a:prstClr val="black"/>
                </a:solidFill>
              </a:rPr>
              <a:t> MCM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D39B020-E83A-3E06-E751-B672782DCBEF}"/>
              </a:ext>
            </a:extLst>
          </p:cNvPr>
          <p:cNvSpPr/>
          <p:nvPr/>
        </p:nvSpPr>
        <p:spPr>
          <a:xfrm>
            <a:off x="9119348" y="4866713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Manager check &amp; approve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87A605-27AD-787E-8203-232DC5B0E573}"/>
              </a:ext>
            </a:extLst>
          </p:cNvPr>
          <p:cNvCxnSpPr>
            <a:stCxn id="10" idx="2"/>
            <a:endCxn id="39" idx="0"/>
          </p:cNvCxnSpPr>
          <p:nvPr/>
        </p:nvCxnSpPr>
        <p:spPr>
          <a:xfrm>
            <a:off x="9989485" y="2921372"/>
            <a:ext cx="0" cy="623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6BF41A5-2330-DFE1-C5D8-75DE941D9BD0}"/>
              </a:ext>
            </a:extLst>
          </p:cNvPr>
          <p:cNvSpPr/>
          <p:nvPr/>
        </p:nvSpPr>
        <p:spPr>
          <a:xfrm>
            <a:off x="6777879" y="4866713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prstClr val="black"/>
                </a:solidFill>
              </a:rPr>
              <a:t>Dept</a:t>
            </a:r>
            <a:r>
              <a:rPr lang="en-US" sz="1400" dirty="0">
                <a:solidFill>
                  <a:prstClr val="black"/>
                </a:solidFill>
              </a:rPr>
              <a:t> head check &amp; release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D5B96A-591C-F37C-189C-A00EA6F7DB21}"/>
              </a:ext>
            </a:extLst>
          </p:cNvPr>
          <p:cNvCxnSpPr>
            <a:stCxn id="40" idx="1"/>
            <a:endCxn id="42" idx="3"/>
          </p:cNvCxnSpPr>
          <p:nvPr/>
        </p:nvCxnSpPr>
        <p:spPr>
          <a:xfrm flipH="1">
            <a:off x="8518153" y="5229784"/>
            <a:ext cx="6011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55B99D8-1C00-0192-04AD-77841FF000D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9989485" y="4270556"/>
            <a:ext cx="0" cy="596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62">
            <a:extLst>
              <a:ext uri="{FF2B5EF4-FFF2-40B4-BE49-F238E27FC236}">
                <a16:creationId xmlns:a16="http://schemas.microsoft.com/office/drawing/2014/main" id="{DDA56A06-938D-2D2C-17C5-CF8DD3A0FD04}"/>
              </a:ext>
            </a:extLst>
          </p:cNvPr>
          <p:cNvCxnSpPr>
            <a:stCxn id="9" idx="0"/>
            <a:endCxn id="8" idx="0"/>
          </p:cNvCxnSpPr>
          <p:nvPr/>
        </p:nvCxnSpPr>
        <p:spPr>
          <a:xfrm rot="16200000" flipH="1" flipV="1">
            <a:off x="6334966" y="993679"/>
            <a:ext cx="26894" cy="2429996"/>
          </a:xfrm>
          <a:prstGeom prst="bentConnector3">
            <a:avLst>
              <a:gd name="adj1" fmla="val -85000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B4CC754-3358-6D81-B3F7-C83D8B5935EB}"/>
              </a:ext>
            </a:extLst>
          </p:cNvPr>
          <p:cNvSpPr txBox="1"/>
          <p:nvPr/>
        </p:nvSpPr>
        <p:spPr>
          <a:xfrm>
            <a:off x="6163236" y="1641525"/>
            <a:ext cx="5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AC1142-C36A-3897-4A56-3C3B58B1EFC3}"/>
              </a:ext>
            </a:extLst>
          </p:cNvPr>
          <p:cNvSpPr txBox="1"/>
          <p:nvPr/>
        </p:nvSpPr>
        <p:spPr>
          <a:xfrm>
            <a:off x="8508629" y="2219747"/>
            <a:ext cx="5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Yes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926BE0-0E11-BE19-562B-5BFEB8EE0E73}"/>
              </a:ext>
            </a:extLst>
          </p:cNvPr>
          <p:cNvSpPr txBox="1"/>
          <p:nvPr/>
        </p:nvSpPr>
        <p:spPr>
          <a:xfrm>
            <a:off x="11116237" y="3740153"/>
            <a:ext cx="5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No</a:t>
            </a:r>
          </a:p>
        </p:txBody>
      </p:sp>
      <p:cxnSp>
        <p:nvCxnSpPr>
          <p:cNvPr id="50" name="Elbow Connector 68">
            <a:extLst>
              <a:ext uri="{FF2B5EF4-FFF2-40B4-BE49-F238E27FC236}">
                <a16:creationId xmlns:a16="http://schemas.microsoft.com/office/drawing/2014/main" id="{D6244F0B-C0BC-5605-BBA3-EEA15B8F96B6}"/>
              </a:ext>
            </a:extLst>
          </p:cNvPr>
          <p:cNvCxnSpPr>
            <a:stCxn id="40" idx="3"/>
            <a:endCxn id="10" idx="3"/>
          </p:cNvCxnSpPr>
          <p:nvPr/>
        </p:nvCxnSpPr>
        <p:spPr>
          <a:xfrm flipV="1">
            <a:off x="10859622" y="2558301"/>
            <a:ext cx="12700" cy="267148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5FDAB3B-D84F-D5A8-E80E-69C502A0F956}"/>
              </a:ext>
            </a:extLst>
          </p:cNvPr>
          <p:cNvSpPr/>
          <p:nvPr/>
        </p:nvSpPr>
        <p:spPr>
          <a:xfrm>
            <a:off x="2618350" y="4866713"/>
            <a:ext cx="1993618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Update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 di </a:t>
            </a:r>
            <a:r>
              <a:rPr lang="en-US" sz="1400" dirty="0" err="1"/>
              <a:t>rekapan</a:t>
            </a:r>
            <a:r>
              <a:rPr lang="en-US" sz="1400" dirty="0"/>
              <a:t> (</a:t>
            </a:r>
            <a:r>
              <a:rPr lang="en-US" sz="1400" dirty="0" err="1"/>
              <a:t>sukses</a:t>
            </a:r>
            <a:r>
              <a:rPr lang="en-US" sz="1400" dirty="0"/>
              <a:t>/</a:t>
            </a:r>
            <a:r>
              <a:rPr lang="en-US" sz="1400" dirty="0" err="1"/>
              <a:t>gagal</a:t>
            </a:r>
            <a:r>
              <a:rPr lang="en-US" sz="1400" dirty="0"/>
              <a:t>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BAE4F6-FA79-C4CD-DD28-3585B040343B}"/>
              </a:ext>
            </a:extLst>
          </p:cNvPr>
          <p:cNvSpPr/>
          <p:nvPr/>
        </p:nvSpPr>
        <p:spPr>
          <a:xfrm>
            <a:off x="586536" y="4880160"/>
            <a:ext cx="1740274" cy="726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Kirim</a:t>
            </a:r>
            <a:r>
              <a:rPr lang="en-US" sz="1400" dirty="0"/>
              <a:t> data </a:t>
            </a:r>
            <a:r>
              <a:rPr lang="en-US" sz="1400" dirty="0" err="1"/>
              <a:t>terbayar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bisnis</a:t>
            </a:r>
            <a:r>
              <a:rPr lang="en-US" sz="1400" dirty="0"/>
              <a:t>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8B0B467-77B1-6E55-F82A-5E2834B1607E}"/>
              </a:ext>
            </a:extLst>
          </p:cNvPr>
          <p:cNvCxnSpPr>
            <a:stCxn id="51" idx="1"/>
          </p:cNvCxnSpPr>
          <p:nvPr/>
        </p:nvCxnSpPr>
        <p:spPr>
          <a:xfrm flipH="1">
            <a:off x="2326810" y="5229784"/>
            <a:ext cx="2915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DFD5629-C2D0-E50E-CE70-65D540EB83D7}"/>
              </a:ext>
            </a:extLst>
          </p:cNvPr>
          <p:cNvSpPr/>
          <p:nvPr/>
        </p:nvSpPr>
        <p:spPr>
          <a:xfrm>
            <a:off x="4903509" y="4763621"/>
            <a:ext cx="1592080" cy="9278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Download </a:t>
            </a:r>
            <a:r>
              <a:rPr lang="en-US" sz="1400" dirty="0" err="1"/>
              <a:t>hasil</a:t>
            </a:r>
            <a:r>
              <a:rPr lang="en-US" sz="1400" dirty="0"/>
              <a:t> </a:t>
            </a:r>
            <a:r>
              <a:rPr lang="en-US" sz="1400" dirty="0" err="1"/>
              <a:t>pembayaran</a:t>
            </a:r>
            <a:r>
              <a:rPr lang="en-US" sz="1400" dirty="0"/>
              <a:t> (</a:t>
            </a:r>
            <a:r>
              <a:rPr lang="en-US" sz="1400" dirty="0" err="1"/>
              <a:t>sukses</a:t>
            </a:r>
            <a:r>
              <a:rPr lang="en-US" sz="1400" dirty="0"/>
              <a:t>/</a:t>
            </a:r>
            <a:r>
              <a:rPr lang="en-US" sz="1400" dirty="0" err="1"/>
              <a:t>gagal</a:t>
            </a:r>
            <a:r>
              <a:rPr lang="en-US" sz="1400" dirty="0"/>
              <a:t>) di MCM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CB7BB20-FA22-0F59-BBBD-05DDF99BD850}"/>
              </a:ext>
            </a:extLst>
          </p:cNvPr>
          <p:cNvCxnSpPr>
            <a:stCxn id="54" idx="1"/>
            <a:endCxn id="51" idx="3"/>
          </p:cNvCxnSpPr>
          <p:nvPr/>
        </p:nvCxnSpPr>
        <p:spPr>
          <a:xfrm flipH="1">
            <a:off x="4611968" y="5227545"/>
            <a:ext cx="291541" cy="2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EE4097-A1DA-09B0-D36E-BEA0A6D01849}"/>
              </a:ext>
            </a:extLst>
          </p:cNvPr>
          <p:cNvCxnSpPr>
            <a:stCxn id="42" idx="1"/>
            <a:endCxn id="54" idx="3"/>
          </p:cNvCxnSpPr>
          <p:nvPr/>
        </p:nvCxnSpPr>
        <p:spPr>
          <a:xfrm flipH="1" flipV="1">
            <a:off x="6495589" y="5227545"/>
            <a:ext cx="282290" cy="2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FD191E-75AA-CC7B-5404-63C3A8031A1B}"/>
              </a:ext>
            </a:extLst>
          </p:cNvPr>
          <p:cNvSpPr txBox="1"/>
          <p:nvPr/>
        </p:nvSpPr>
        <p:spPr>
          <a:xfrm>
            <a:off x="8661029" y="4893598"/>
            <a:ext cx="53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</a:rPr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13D0F-1686-3FBD-7A2A-83A5CC28D0FC}"/>
              </a:ext>
            </a:extLst>
          </p:cNvPr>
          <p:cNvSpPr txBox="1"/>
          <p:nvPr/>
        </p:nvSpPr>
        <p:spPr>
          <a:xfrm>
            <a:off x="0" y="6563953"/>
            <a:ext cx="4611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 : </a:t>
            </a:r>
            <a:r>
              <a:rPr lang="en-US" sz="1400" dirty="0" err="1"/>
              <a:t>Mandiri</a:t>
            </a:r>
            <a:r>
              <a:rPr lang="en-US" sz="1400" dirty="0"/>
              <a:t> only. </a:t>
            </a:r>
            <a:r>
              <a:rPr lang="en-US" sz="1400" dirty="0" err="1"/>
              <a:t>Bukalapak</a:t>
            </a:r>
            <a:r>
              <a:rPr lang="en-US" sz="1400" dirty="0"/>
              <a:t> bulk </a:t>
            </a:r>
            <a:r>
              <a:rPr lang="en-US" sz="1400" dirty="0" err="1"/>
              <a:t>atau</a:t>
            </a:r>
            <a:r>
              <a:rPr lang="en-US" sz="1400" dirty="0"/>
              <a:t> single transfer</a:t>
            </a:r>
          </a:p>
        </p:txBody>
      </p:sp>
    </p:spTree>
    <p:extLst>
      <p:ext uri="{BB962C8B-B14F-4D97-AF65-F5344CB8AC3E}">
        <p14:creationId xmlns:p14="http://schemas.microsoft.com/office/powerpoint/2010/main" val="2341007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1938</Words>
  <Application>Microsoft Office PowerPoint</Application>
  <PresentationFormat>Widescreen</PresentationFormat>
  <Paragraphs>311</Paragraphs>
  <Slides>21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Flow Proses Refund Manual Secara Bulk (Existing)</vt:lpstr>
      <vt:lpstr>Flow Proses Refund Manual Secara Bulk (Propose – Fase 1)</vt:lpstr>
      <vt:lpstr>Flow Proses Refund Manual Secara Bulk (Propose – Fase 2)</vt:lpstr>
      <vt:lpstr>Flow Proses Unsettlement</vt:lpstr>
      <vt:lpstr>Flow Proses Manual Posting (Existing)</vt:lpstr>
      <vt:lpstr>Flow Proses Link Aja Dynamic (Existing)</vt:lpstr>
      <vt:lpstr>Flow Proses Link Aja Static Reguler (Existing)</vt:lpstr>
      <vt:lpstr>Flow Proses Bukalapak (Existing)</vt:lpstr>
      <vt:lpstr>Flow Proses Rekon EDC (Bank Mandiri )</vt:lpstr>
      <vt:lpstr>Flow Proses Rekon EDC (Bank BNI)</vt:lpstr>
      <vt:lpstr>Flow Proses Rekon EDC (Bank BRI)</vt:lpstr>
      <vt:lpstr>Flow Proses Rekon EDC (Bank BTN )</vt:lpstr>
      <vt:lpstr>PowerPoint Presentation</vt:lpstr>
      <vt:lpstr>Flow Proses Refund Manual Secara Bulk (Propose – Fase 2)</vt:lpstr>
      <vt:lpstr>Flow Proses Rekon EDC (Bank BNI)</vt:lpstr>
      <vt:lpstr>Proses Refund Manual Secara Bulk (Note)</vt:lpstr>
      <vt:lpstr>Manual Posting (Note)</vt:lpstr>
      <vt:lpstr>Link Aja (Note)</vt:lpstr>
      <vt:lpstr>Flow Proses Refund Manual Secara Bulk</vt:lpstr>
      <vt:lpstr>Proses Manual Posting (Propose Fase 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Otomasi Proses Refund Manual Secara Bulk</dc:title>
  <dc:creator>bayu setiawan</dc:creator>
  <cp:lastModifiedBy>bayu setiawan</cp:lastModifiedBy>
  <cp:revision>41</cp:revision>
  <dcterms:created xsi:type="dcterms:W3CDTF">2023-04-03T04:48:05Z</dcterms:created>
  <dcterms:modified xsi:type="dcterms:W3CDTF">2023-05-02T10:29:14Z</dcterms:modified>
</cp:coreProperties>
</file>